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handoutMasterIdLst>
    <p:handoutMasterId r:id="rId23"/>
  </p:handoutMasterIdLst>
  <p:sldIdLst>
    <p:sldId id="256" r:id="rId2"/>
    <p:sldId id="299" r:id="rId3"/>
    <p:sldId id="298" r:id="rId4"/>
    <p:sldId id="304" r:id="rId5"/>
    <p:sldId id="307" r:id="rId6"/>
    <p:sldId id="268" r:id="rId7"/>
    <p:sldId id="308" r:id="rId8"/>
    <p:sldId id="305" r:id="rId9"/>
    <p:sldId id="314" r:id="rId10"/>
    <p:sldId id="322" r:id="rId11"/>
    <p:sldId id="311" r:id="rId12"/>
    <p:sldId id="316" r:id="rId13"/>
    <p:sldId id="312" r:id="rId14"/>
    <p:sldId id="320" r:id="rId15"/>
    <p:sldId id="317" r:id="rId16"/>
    <p:sldId id="293" r:id="rId17"/>
    <p:sldId id="294" r:id="rId18"/>
    <p:sldId id="295" r:id="rId19"/>
    <p:sldId id="309" r:id="rId20"/>
    <p:sldId id="32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E6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34" autoAdjust="0"/>
  </p:normalViewPr>
  <p:slideViewPr>
    <p:cSldViewPr snapToGrid="0">
      <p:cViewPr varScale="1">
        <p:scale>
          <a:sx n="68" d="100"/>
          <a:sy n="68" d="100"/>
        </p:scale>
        <p:origin x="-1680"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F778DA-4C06-4225-8DC2-BB4A3E36A807}" type="datetimeFigureOut">
              <a:rPr lang="en-US" smtClean="0"/>
              <a:pPr/>
              <a:t>1/5/2015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29CCBD-9877-41ED-9551-FF73EA8E62A3}" type="slidenum">
              <a:rPr lang="en-US" smtClean="0"/>
              <a:pPr/>
              <a:t>‹#›</a:t>
            </a:fld>
            <a:endParaRPr lang="en-US" dirty="0"/>
          </a:p>
        </p:txBody>
      </p:sp>
    </p:spTree>
    <p:extLst>
      <p:ext uri="{BB962C8B-B14F-4D97-AF65-F5344CB8AC3E}">
        <p14:creationId xmlns:p14="http://schemas.microsoft.com/office/powerpoint/2010/main" val="1418161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8C8025-C77D-4CAB-A937-EB1FEBBE729E}" type="datetimeFigureOut">
              <a:rPr lang="en-US" smtClean="0"/>
              <a:pPr/>
              <a:t>1/5/2015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6334D8-84F5-4F81-AF3E-C1E28E25F756}" type="slidenum">
              <a:rPr lang="en-US" smtClean="0"/>
              <a:pPr/>
              <a:t>‹#›</a:t>
            </a:fld>
            <a:endParaRPr lang="en-US" dirty="0"/>
          </a:p>
        </p:txBody>
      </p:sp>
    </p:spTree>
    <p:extLst>
      <p:ext uri="{BB962C8B-B14F-4D97-AF65-F5344CB8AC3E}">
        <p14:creationId xmlns:p14="http://schemas.microsoft.com/office/powerpoint/2010/main" val="1465103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b="0" i="0" kern="1200" dirty="0" smtClean="0">
                <a:solidFill>
                  <a:schemeClr val="tx1"/>
                </a:solidFill>
                <a:effectLst/>
                <a:latin typeface="+mn-lt"/>
                <a:ea typeface="+mn-ea"/>
                <a:cs typeface="+mn-cs"/>
              </a:rPr>
              <a:t>The key challenges for SRAM include VCCMIN, leakage and dynamic power reduction while relentlessly following Moore’s law to shrink the area by 1/2— for every technology generation.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As the transistor feature size marches toward sub-30nm, device variation has made it very difficult to shrink the bit cell size at the 2Ã— rate while maintaining or lowering VCCMIN between generations.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Starting at 45nm, the introduction of high-k metal-gate technology reduces the Vt mismatch and enables further device scaling by significantly reducing the equivalent oxide thickness.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Starting at 22nm and beyond, new transistors such as FinFETs and fully-depleted SOI are key to enabling the continuous scaling of bit cell area and low voltage performance.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Design solutions such as read/write assist circuitry have been used to improve SRAM VCCMIN performance starting at 32nm.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New SRAM bit cells with more than 6 transistors have also been proposed to minimize operating voltage. For example, 8T register file cells have been reported in recent products requiring low VCCMIN. Dual-rail SRAM design emerges as an effective solution to enable dynamic voltage-frequency scaling (DVFS) by decoupling logic supply rails from SRAM arrays and thus allowing much wider operating window.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It is important for SRAM to reduce both leakage and dynamic power, keeping products within the same power envelope at the next technology node. </a:t>
            </a:r>
          </a:p>
          <a:p>
            <a:pPr marL="171450" indent="-171450">
              <a:buFontTx/>
              <a:buChar char="-"/>
            </a:pPr>
            <a:endParaRPr lang="en-US" sz="1200" b="0" i="0" kern="1200" dirty="0" smtClean="0">
              <a:solidFill>
                <a:schemeClr val="tx1"/>
              </a:solidFill>
              <a:effectLst/>
              <a:latin typeface="+mn-lt"/>
              <a:ea typeface="+mn-ea"/>
              <a:cs typeface="+mn-cs"/>
            </a:endParaRPr>
          </a:p>
          <a:p>
            <a:pPr marL="171450" indent="-171450">
              <a:buFontTx/>
              <a:buChar char="-"/>
            </a:pPr>
            <a:r>
              <a:rPr lang="en-US" sz="1200" b="0" i="0" kern="1200" dirty="0" smtClean="0">
                <a:solidFill>
                  <a:schemeClr val="tx1"/>
                </a:solidFill>
                <a:effectLst/>
                <a:latin typeface="+mn-lt"/>
                <a:ea typeface="+mn-ea"/>
                <a:cs typeface="+mn-cs"/>
              </a:rPr>
              <a:t>Sleep transistors, fine-grain clock gating and clock-less SRAM designs have been proposed to reduce leakage and dynamic power. </a:t>
            </a:r>
            <a:endParaRPr lang="en-US" baseline="0" dirty="0" smtClean="0"/>
          </a:p>
        </p:txBody>
      </p:sp>
      <p:sp>
        <p:nvSpPr>
          <p:cNvPr id="4" name="Slide Number Placeholder 3"/>
          <p:cNvSpPr>
            <a:spLocks noGrp="1"/>
          </p:cNvSpPr>
          <p:nvPr>
            <p:ph type="sldNum" sz="quarter" idx="10"/>
          </p:nvPr>
        </p:nvSpPr>
        <p:spPr/>
        <p:txBody>
          <a:bodyPr/>
          <a:lstStyle/>
          <a:p>
            <a:fld id="{476334D8-84F5-4F81-AF3E-C1E28E25F756}" type="slidenum">
              <a:rPr lang="en-US" smtClean="0"/>
              <a:pPr/>
              <a:t>2</a:t>
            </a:fld>
            <a:endParaRPr lang="en-US" dirty="0"/>
          </a:p>
        </p:txBody>
      </p:sp>
    </p:spTree>
    <p:extLst>
      <p:ext uri="{BB962C8B-B14F-4D97-AF65-F5344CB8AC3E}">
        <p14:creationId xmlns:p14="http://schemas.microsoft.com/office/powerpoint/2010/main" val="11571871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12</a:t>
            </a:fld>
            <a:endParaRPr lang="en-US" dirty="0"/>
          </a:p>
        </p:txBody>
      </p:sp>
    </p:spTree>
    <p:extLst>
      <p:ext uri="{BB962C8B-B14F-4D97-AF65-F5344CB8AC3E}">
        <p14:creationId xmlns:p14="http://schemas.microsoft.com/office/powerpoint/2010/main" val="4032603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b="0" i="0" u="none" strike="noStrike" kern="1200" baseline="0" dirty="0" smtClean="0">
                <a:solidFill>
                  <a:schemeClr val="tx1"/>
                </a:solidFill>
                <a:latin typeface="+mn-lt"/>
                <a:ea typeface="+mn-ea"/>
                <a:cs typeface="+mn-cs"/>
              </a:rPr>
              <a:t>For the energy constrained application space where the device operating voltage is below the threshold voltage of the device, therefore operating speed is no longer the main constraint, but the functionality. </a:t>
            </a:r>
          </a:p>
          <a:p>
            <a:pPr marL="171450" indent="-171450">
              <a:buFontTx/>
              <a:buChar char="-"/>
            </a:pPr>
            <a:endParaRPr lang="en-US" sz="1200" b="0" i="0" u="none" strike="noStrike" kern="1200" baseline="0" dirty="0" smtClean="0">
              <a:solidFill>
                <a:schemeClr val="tx1"/>
              </a:solidFill>
              <a:latin typeface="+mn-lt"/>
              <a:ea typeface="+mn-ea"/>
              <a:cs typeface="+mn-cs"/>
            </a:endParaRPr>
          </a:p>
          <a:p>
            <a:pPr marL="171450" indent="-171450">
              <a:buFontTx/>
              <a:buChar char="-"/>
            </a:pPr>
            <a:r>
              <a:rPr lang="en-US" sz="1200" b="0" i="0" u="none" strike="noStrike" kern="1200" baseline="0" dirty="0" smtClean="0">
                <a:solidFill>
                  <a:schemeClr val="tx1"/>
                </a:solidFill>
                <a:latin typeface="+mn-lt"/>
                <a:ea typeface="+mn-ea"/>
                <a:cs typeface="+mn-cs"/>
              </a:rPr>
              <a:t>For this reason, the metric for assist evaluation is to be decided based on the SRAM usage in the application. </a:t>
            </a:r>
          </a:p>
          <a:p>
            <a:pPr marL="171450" indent="-171450">
              <a:buFontTx/>
              <a:buChar char="-"/>
            </a:pPr>
            <a:endParaRPr lang="en-US" sz="1200" b="0" i="0" u="none" strike="noStrike" kern="1200" baseline="0" dirty="0" smtClean="0">
              <a:solidFill>
                <a:schemeClr val="tx1"/>
              </a:solidFill>
              <a:latin typeface="+mn-lt"/>
              <a:ea typeface="+mn-ea"/>
              <a:cs typeface="+mn-cs"/>
            </a:endParaRPr>
          </a:p>
          <a:p>
            <a:pPr marL="171450" indent="-171450">
              <a:buFontTx/>
              <a:buChar char="-"/>
            </a:pPr>
            <a:r>
              <a:rPr lang="en-US" sz="1200" b="0" i="0" u="none" strike="noStrike" kern="1200" baseline="0" dirty="0" smtClean="0">
                <a:solidFill>
                  <a:schemeClr val="tx1"/>
                </a:solidFill>
                <a:latin typeface="+mn-lt"/>
                <a:ea typeface="+mn-ea"/>
                <a:cs typeface="+mn-cs"/>
              </a:rPr>
              <a:t>With the WM as the static metric, the effect of each assists on timing is captured with write delay.</a:t>
            </a:r>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13</a:t>
            </a:fld>
            <a:endParaRPr lang="en-US" dirty="0"/>
          </a:p>
        </p:txBody>
      </p:sp>
    </p:spTree>
    <p:extLst>
      <p:ext uri="{BB962C8B-B14F-4D97-AF65-F5344CB8AC3E}">
        <p14:creationId xmlns:p14="http://schemas.microsoft.com/office/powerpoint/2010/main" val="4032603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14</a:t>
            </a:fld>
            <a:endParaRPr lang="en-US" dirty="0"/>
          </a:p>
        </p:txBody>
      </p:sp>
    </p:spTree>
    <p:extLst>
      <p:ext uri="{BB962C8B-B14F-4D97-AF65-F5344CB8AC3E}">
        <p14:creationId xmlns:p14="http://schemas.microsoft.com/office/powerpoint/2010/main" val="4032603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15</a:t>
            </a:fld>
            <a:endParaRPr lang="en-US" dirty="0"/>
          </a:p>
        </p:txBody>
      </p:sp>
    </p:spTree>
    <p:extLst>
      <p:ext uri="{BB962C8B-B14F-4D97-AF65-F5344CB8AC3E}">
        <p14:creationId xmlns:p14="http://schemas.microsoft.com/office/powerpoint/2010/main" val="4032603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16</a:t>
            </a:fld>
            <a:endParaRPr lang="en-US" dirty="0"/>
          </a:p>
        </p:txBody>
      </p:sp>
    </p:spTree>
    <p:extLst>
      <p:ext uri="{BB962C8B-B14F-4D97-AF65-F5344CB8AC3E}">
        <p14:creationId xmlns:p14="http://schemas.microsoft.com/office/powerpoint/2010/main" val="2636475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17</a:t>
            </a:fld>
            <a:endParaRPr lang="en-US" dirty="0"/>
          </a:p>
        </p:txBody>
      </p:sp>
    </p:spTree>
    <p:extLst>
      <p:ext uri="{BB962C8B-B14F-4D97-AF65-F5344CB8AC3E}">
        <p14:creationId xmlns:p14="http://schemas.microsoft.com/office/powerpoint/2010/main" val="2636475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18</a:t>
            </a:fld>
            <a:endParaRPr lang="en-US" dirty="0"/>
          </a:p>
        </p:txBody>
      </p:sp>
    </p:spTree>
    <p:extLst>
      <p:ext uri="{BB962C8B-B14F-4D97-AF65-F5344CB8AC3E}">
        <p14:creationId xmlns:p14="http://schemas.microsoft.com/office/powerpoint/2010/main" val="2636475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476334D8-84F5-4F81-AF3E-C1E28E25F756}" type="slidenum">
              <a:rPr lang="en-US" smtClean="0"/>
              <a:pPr/>
              <a:t>19</a:t>
            </a:fld>
            <a:endParaRPr lang="en-US" dirty="0"/>
          </a:p>
        </p:txBody>
      </p:sp>
    </p:spTree>
    <p:extLst>
      <p:ext uri="{BB962C8B-B14F-4D97-AF65-F5344CB8AC3E}">
        <p14:creationId xmlns:p14="http://schemas.microsoft.com/office/powerpoint/2010/main" val="862514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20</a:t>
            </a:fld>
            <a:endParaRPr lang="en-US" dirty="0"/>
          </a:p>
        </p:txBody>
      </p:sp>
    </p:spTree>
    <p:extLst>
      <p:ext uri="{BB962C8B-B14F-4D97-AF65-F5344CB8AC3E}">
        <p14:creationId xmlns:p14="http://schemas.microsoft.com/office/powerpoint/2010/main" val="3820456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solidFill>
                  <a:schemeClr val="tx2">
                    <a:lumMod val="50000"/>
                  </a:schemeClr>
                </a:solidFill>
              </a:rPr>
              <a:t>Energy is</a:t>
            </a:r>
            <a:r>
              <a:rPr lang="en-US" baseline="0" dirty="0" smtClean="0">
                <a:solidFill>
                  <a:schemeClr val="tx2">
                    <a:lumMod val="50000"/>
                  </a:schemeClr>
                </a:solidFill>
              </a:rPr>
              <a:t> divided in Active and Leakage and the optimal point stays in sub-Vt region.</a:t>
            </a:r>
          </a:p>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476334D8-84F5-4F81-AF3E-C1E28E25F756}" type="slidenum">
              <a:rPr lang="en-US" smtClean="0"/>
              <a:pPr/>
              <a:t>3</a:t>
            </a:fld>
            <a:endParaRPr lang="en-US" dirty="0"/>
          </a:p>
        </p:txBody>
      </p:sp>
    </p:spTree>
    <p:extLst>
      <p:ext uri="{BB962C8B-B14F-4D97-AF65-F5344CB8AC3E}">
        <p14:creationId xmlns:p14="http://schemas.microsoft.com/office/powerpoint/2010/main" val="1157187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476334D8-84F5-4F81-AF3E-C1E28E25F756}" type="slidenum">
              <a:rPr lang="en-US" smtClean="0"/>
              <a:pPr/>
              <a:t>4</a:t>
            </a:fld>
            <a:endParaRPr lang="en-US" dirty="0"/>
          </a:p>
        </p:txBody>
      </p:sp>
    </p:spTree>
    <p:extLst>
      <p:ext uri="{BB962C8B-B14F-4D97-AF65-F5344CB8AC3E}">
        <p14:creationId xmlns:p14="http://schemas.microsoft.com/office/powerpoint/2010/main" val="297805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5</a:t>
            </a:fld>
            <a:endParaRPr lang="en-US" dirty="0"/>
          </a:p>
        </p:txBody>
      </p:sp>
    </p:spTree>
    <p:extLst>
      <p:ext uri="{BB962C8B-B14F-4D97-AF65-F5344CB8AC3E}">
        <p14:creationId xmlns:p14="http://schemas.microsoft.com/office/powerpoint/2010/main" val="955963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7</a:t>
            </a:fld>
            <a:endParaRPr lang="en-US" dirty="0"/>
          </a:p>
        </p:txBody>
      </p:sp>
    </p:spTree>
    <p:extLst>
      <p:ext uri="{BB962C8B-B14F-4D97-AF65-F5344CB8AC3E}">
        <p14:creationId xmlns:p14="http://schemas.microsoft.com/office/powerpoint/2010/main" val="1195967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8</a:t>
            </a:fld>
            <a:endParaRPr lang="en-US" dirty="0"/>
          </a:p>
        </p:txBody>
      </p:sp>
    </p:spTree>
    <p:extLst>
      <p:ext uri="{BB962C8B-B14F-4D97-AF65-F5344CB8AC3E}">
        <p14:creationId xmlns:p14="http://schemas.microsoft.com/office/powerpoint/2010/main" val="1593605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9</a:t>
            </a:fld>
            <a:endParaRPr lang="en-US" dirty="0"/>
          </a:p>
        </p:txBody>
      </p:sp>
    </p:spTree>
    <p:extLst>
      <p:ext uri="{BB962C8B-B14F-4D97-AF65-F5344CB8AC3E}">
        <p14:creationId xmlns:p14="http://schemas.microsoft.com/office/powerpoint/2010/main" val="2459701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10</a:t>
            </a:fld>
            <a:endParaRPr lang="en-US" dirty="0"/>
          </a:p>
        </p:txBody>
      </p:sp>
    </p:spTree>
    <p:extLst>
      <p:ext uri="{BB962C8B-B14F-4D97-AF65-F5344CB8AC3E}">
        <p14:creationId xmlns:p14="http://schemas.microsoft.com/office/powerpoint/2010/main" val="3913969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6334D8-84F5-4F81-AF3E-C1E28E25F756}" type="slidenum">
              <a:rPr lang="en-US" smtClean="0"/>
              <a:pPr/>
              <a:t>11</a:t>
            </a:fld>
            <a:endParaRPr lang="en-US" dirty="0"/>
          </a:p>
        </p:txBody>
      </p:sp>
    </p:spTree>
    <p:extLst>
      <p:ext uri="{BB962C8B-B14F-4D97-AF65-F5344CB8AC3E}">
        <p14:creationId xmlns:p14="http://schemas.microsoft.com/office/powerpoint/2010/main" val="2916466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6152" y="657884"/>
            <a:ext cx="7235981" cy="4599916"/>
          </a:xfrm>
        </p:spPr>
        <p:txBody>
          <a:bodyPr>
            <a:normAutofit/>
          </a:bodyPr>
          <a:lstStyle>
            <a:lvl1pPr>
              <a:defRPr sz="7200" b="0">
                <a:solidFill>
                  <a:schemeClr val="tx1">
                    <a:lumMod val="50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6151" y="5451231"/>
            <a:ext cx="6189583" cy="949569"/>
          </a:xfrm>
        </p:spPr>
        <p:txBody>
          <a:bodyPr>
            <a:normAutofit/>
          </a:bodyPr>
          <a:lstStyle>
            <a:lvl1pPr marL="0" indent="0" algn="r">
              <a:buNone/>
              <a:defRPr sz="2400">
                <a:solidFill>
                  <a:schemeClr val="bg2">
                    <a:lumMod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0AF5C5B-EB71-436F-9257-8A3D710F9882}" type="datetime1">
              <a:rPr lang="en-US" smtClean="0"/>
              <a:pPr/>
              <a:t>1/5/2015</a:t>
            </a:fld>
            <a:endParaRPr lang="en-US" dirty="0"/>
          </a:p>
        </p:txBody>
      </p:sp>
      <p:sp>
        <p:nvSpPr>
          <p:cNvPr id="5" name="Footer Placeholder 4"/>
          <p:cNvSpPr>
            <a:spLocks noGrp="1"/>
          </p:cNvSpPr>
          <p:nvPr>
            <p:ph type="ftr" sz="quarter" idx="11"/>
          </p:nvPr>
        </p:nvSpPr>
        <p:spPr/>
        <p:txBody>
          <a:bodyPr/>
          <a:lstStyle/>
          <a:p>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525"/>
            <a:ext cx="858837"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21023" y="5733256"/>
            <a:ext cx="1061546" cy="1077218"/>
          </a:xfrm>
          <a:prstGeom prst="rect">
            <a:avLst/>
          </a:prstGeom>
          <a:noFill/>
        </p:spPr>
        <p:txBody>
          <a:bodyPr wrap="square" rtlCol="0">
            <a:spAutoFit/>
          </a:bodyPr>
          <a:lstStyle/>
          <a:p>
            <a:pPr algn="l"/>
            <a:r>
              <a:rPr lang="en-US" sz="1600" b="1" i="0" strike="noStrike" dirty="0" smtClean="0">
                <a:solidFill>
                  <a:schemeClr val="bg1"/>
                </a:solidFill>
                <a:latin typeface="Castellar" pitchFamily="18" charset="0"/>
                <a:cs typeface="Sakkal Majalla" pitchFamily="2" charset="-78"/>
              </a:rPr>
              <a:t>R</a:t>
            </a:r>
            <a:r>
              <a:rPr lang="en-US" sz="1200" b="0" i="0" strike="noStrike" dirty="0" smtClean="0">
                <a:solidFill>
                  <a:schemeClr val="bg1"/>
                </a:solidFill>
                <a:latin typeface="Castellar" pitchFamily="18" charset="0"/>
                <a:cs typeface="Sakkal Majalla" pitchFamily="2" charset="-78"/>
              </a:rPr>
              <a:t>obust</a:t>
            </a:r>
          </a:p>
          <a:p>
            <a:pPr algn="l"/>
            <a:r>
              <a:rPr lang="en-US" sz="1600" b="1" i="0" strike="noStrike" dirty="0" smtClean="0">
                <a:solidFill>
                  <a:schemeClr val="bg1"/>
                </a:solidFill>
                <a:latin typeface="Castellar" pitchFamily="18" charset="0"/>
                <a:cs typeface="Sakkal Majalla" pitchFamily="2" charset="-78"/>
              </a:rPr>
              <a:t>L</a:t>
            </a:r>
            <a:r>
              <a:rPr lang="en-US" sz="1200" b="0" i="0" strike="noStrike" dirty="0" smtClean="0">
                <a:solidFill>
                  <a:schemeClr val="bg1"/>
                </a:solidFill>
                <a:latin typeface="Castellar" pitchFamily="18" charset="0"/>
                <a:cs typeface="Sakkal Majalla" pitchFamily="2" charset="-78"/>
              </a:rPr>
              <a:t>ow</a:t>
            </a:r>
          </a:p>
          <a:p>
            <a:pPr algn="l"/>
            <a:r>
              <a:rPr lang="en-US" sz="1600" b="1" i="0" strike="noStrike" dirty="0" smtClean="0">
                <a:solidFill>
                  <a:schemeClr val="bg1"/>
                </a:solidFill>
                <a:latin typeface="Castellar" pitchFamily="18" charset="0"/>
                <a:cs typeface="Sakkal Majalla" pitchFamily="2" charset="-78"/>
              </a:rPr>
              <a:t>P</a:t>
            </a:r>
            <a:r>
              <a:rPr lang="en-US" sz="1200" b="0" i="0" strike="noStrike" dirty="0" smtClean="0">
                <a:solidFill>
                  <a:schemeClr val="bg1"/>
                </a:solidFill>
                <a:latin typeface="Castellar" pitchFamily="18" charset="0"/>
                <a:cs typeface="Sakkal Majalla" pitchFamily="2" charset="-78"/>
              </a:rPr>
              <a:t>ower</a:t>
            </a:r>
          </a:p>
          <a:p>
            <a:pPr algn="l"/>
            <a:r>
              <a:rPr lang="en-US" sz="1600" b="1" i="0" strike="noStrike" dirty="0" smtClean="0">
                <a:solidFill>
                  <a:schemeClr val="bg1"/>
                </a:solidFill>
                <a:latin typeface="Castellar" pitchFamily="18" charset="0"/>
                <a:cs typeface="Sakkal Majalla" pitchFamily="2" charset="-78"/>
              </a:rPr>
              <a:t>VLSI</a:t>
            </a:r>
            <a:endParaRPr lang="en-US" sz="1200" b="1" i="0" strike="noStrike" dirty="0">
              <a:solidFill>
                <a:schemeClr val="bg1"/>
              </a:solidFill>
              <a:latin typeface="Castellar" pitchFamily="18" charset="0"/>
              <a:cs typeface="Sakkal Majalla" pitchFamily="2" charset="-78"/>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7BC71D-2F0F-426D-BBB6-B5C79E75DC14}" type="datetime1">
              <a:rPr lang="en-US" smtClean="0"/>
              <a:pPr/>
              <a:t>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3F9154-291C-425A-A36F-60764B2CA33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9489DE-F792-44E2-8BF7-BA1EA03BE7EE}" type="datetime1">
              <a:rPr lang="en-US" smtClean="0"/>
              <a:pPr/>
              <a:t>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3F9154-291C-425A-A36F-60764B2CA33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239000" cy="1143000"/>
          </a:xfrm>
        </p:spPr>
        <p:txBody>
          <a:bodyPr>
            <a:normAutofit/>
          </a:bodyPr>
          <a:lstStyle>
            <a:lvl1pPr algn="l">
              <a:defRPr sz="4400" baseline="0">
                <a:ln w="12700">
                  <a:no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1600200"/>
            <a:ext cx="7467600" cy="4419600"/>
          </a:xfrm>
        </p:spPr>
        <p:txBody>
          <a:bodyPr>
            <a:normAutofit/>
          </a:bodyPr>
          <a:lstStyle>
            <a:lvl1pPr marL="342900" indent="-342900">
              <a:buFont typeface="Wingdings" pitchFamily="2" charset="2"/>
              <a:buChar cha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80886FED-4002-4472-90F7-A712134272B7}" type="datetime1">
              <a:rPr lang="en-US" smtClean="0"/>
              <a:pPr/>
              <a:t>1/5/2015</a:t>
            </a:fld>
            <a:endParaRPr lang="en-US" dirty="0"/>
          </a:p>
        </p:txBody>
      </p:sp>
      <p:sp>
        <p:nvSpPr>
          <p:cNvPr id="10" name="Slide Number Placeholder 9"/>
          <p:cNvSpPr>
            <a:spLocks noGrp="1"/>
          </p:cNvSpPr>
          <p:nvPr>
            <p:ph type="sldNum" sz="quarter" idx="11"/>
          </p:nvPr>
        </p:nvSpPr>
        <p:spPr/>
        <p:txBody>
          <a:bodyPr/>
          <a:lstStyle/>
          <a:p>
            <a:fld id="{173F9154-291C-425A-A36F-60764B2CA33B}" type="slidenum">
              <a:rPr lang="en-US" smtClean="0"/>
              <a:pPr/>
              <a:t>‹#›</a:t>
            </a:fld>
            <a:endParaRPr lang="en-US" dirty="0"/>
          </a:p>
        </p:txBody>
      </p:sp>
      <p:sp>
        <p:nvSpPr>
          <p:cNvPr id="12" name="Footer Placeholder 11"/>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3352800"/>
            <a:ext cx="7239000" cy="1143000"/>
          </a:xfrm>
        </p:spPr>
        <p:txBody>
          <a:bodyPr>
            <a:normAutofit/>
          </a:bodyPr>
          <a:lstStyle>
            <a:lvl1pPr algn="l">
              <a:defRPr sz="5400" baseline="0">
                <a:ln w="12700">
                  <a:no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fld id="{058B316E-2F79-48B6-A3A8-4A13AB581E6D}" type="datetime1">
              <a:rPr lang="en-US" smtClean="0"/>
              <a:pPr/>
              <a:t>1/5/2015</a:t>
            </a:fld>
            <a:endParaRPr lang="en-US" dirty="0"/>
          </a:p>
        </p:txBody>
      </p:sp>
      <p:sp>
        <p:nvSpPr>
          <p:cNvPr id="20" name="Slide Number Placeholder 19"/>
          <p:cNvSpPr>
            <a:spLocks noGrp="1"/>
          </p:cNvSpPr>
          <p:nvPr>
            <p:ph type="sldNum" sz="quarter" idx="11"/>
          </p:nvPr>
        </p:nvSpPr>
        <p:spPr/>
        <p:txBody>
          <a:bodyPr/>
          <a:lstStyle/>
          <a:p>
            <a:fld id="{173F9154-291C-425A-A36F-60764B2CA33B}" type="slidenum">
              <a:rPr lang="en-US" smtClean="0"/>
              <a:pPr/>
              <a:t>‹#›</a:t>
            </a:fld>
            <a:endParaRPr lang="en-US" dirty="0"/>
          </a:p>
        </p:txBody>
      </p:sp>
      <p:sp>
        <p:nvSpPr>
          <p:cNvPr id="21" name="Footer Placeholder 20"/>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0EF91413-6D30-49C1-8A3F-6D80ED1B826D}" type="datetime1">
              <a:rPr lang="en-US" smtClean="0"/>
              <a:pPr/>
              <a:t>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3F9154-291C-425A-A36F-60764B2CA33B}" type="slidenum">
              <a:rPr lang="en-US" smtClean="0"/>
              <a:pPr/>
              <a:t>‹#›</a:t>
            </a:fld>
            <a:endParaRPr lang="en-US" dirty="0"/>
          </a:p>
        </p:txBody>
      </p:sp>
      <p:sp>
        <p:nvSpPr>
          <p:cNvPr id="9" name="Content Placeholder 8"/>
          <p:cNvSpPr>
            <a:spLocks noGrp="1"/>
          </p:cNvSpPr>
          <p:nvPr>
            <p:ph sz="quarter" idx="13"/>
          </p:nvPr>
        </p:nvSpPr>
        <p:spPr>
          <a:xfrm>
            <a:off x="1216152" y="1325880"/>
            <a:ext cx="3730752" cy="438912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5102352" y="1325880"/>
            <a:ext cx="3730752" cy="438912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1335024"/>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0" y="1335024"/>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5D28D6F6-37A2-40B2-A7FC-BB7E058B58CB}" type="datetime1">
              <a:rPr lang="en-US" smtClean="0"/>
              <a:pPr/>
              <a:t>1/5/2015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73F9154-291C-425A-A36F-60764B2CA33B}" type="slidenum">
              <a:rPr lang="en-US" smtClean="0"/>
              <a:pPr/>
              <a:t>‹#›</a:t>
            </a:fld>
            <a:endParaRPr lang="en-US" dirty="0"/>
          </a:p>
        </p:txBody>
      </p:sp>
      <p:sp>
        <p:nvSpPr>
          <p:cNvPr id="11" name="Content Placeholder 10"/>
          <p:cNvSpPr>
            <a:spLocks noGrp="1"/>
          </p:cNvSpPr>
          <p:nvPr>
            <p:ph sz="quarter" idx="13"/>
          </p:nvPr>
        </p:nvSpPr>
        <p:spPr>
          <a:xfrm>
            <a:off x="1216152" y="1874520"/>
            <a:ext cx="3730752" cy="384048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5102352" y="1874519"/>
            <a:ext cx="3730752" cy="3840480"/>
          </a:xfrm>
        </p:spPr>
        <p:txBody>
          <a:bodyPr/>
          <a:lstStyle>
            <a:lvl1pPr marL="342900" indent="-342900">
              <a:buFont typeface="Wingdings" pitchFamily="2" charset="2"/>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0F6A04-3C6C-40AE-B080-DBC2B7CF34A6}" type="datetime1">
              <a:rPr lang="en-US" smtClean="0"/>
              <a:pPr/>
              <a:t>1/5/2015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73F9154-291C-425A-A36F-60764B2CA33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A3AC7D1-32E7-43A4-8FCA-4D41EA9CBCC6}" type="datetime1">
              <a:rPr lang="en-US" smtClean="0"/>
              <a:pPr/>
              <a:t>1/5/2015</a:t>
            </a:fld>
            <a:endParaRPr lang="en-US" dirty="0"/>
          </a:p>
        </p:txBody>
      </p:sp>
      <p:sp>
        <p:nvSpPr>
          <p:cNvPr id="6" name="Slide Number Placeholder 5"/>
          <p:cNvSpPr>
            <a:spLocks noGrp="1"/>
          </p:cNvSpPr>
          <p:nvPr>
            <p:ph type="sldNum" sz="quarter" idx="11"/>
          </p:nvPr>
        </p:nvSpPr>
        <p:spPr/>
        <p:txBody>
          <a:bodyPr/>
          <a:lstStyle/>
          <a:p>
            <a:fld id="{173F9154-291C-425A-A36F-60764B2CA33B}" type="slidenum">
              <a:rPr lang="en-US" smtClean="0"/>
              <a:pPr/>
              <a:t>‹#›</a:t>
            </a:fld>
            <a:endParaRPr lang="en-US" dirty="0"/>
          </a:p>
        </p:txBody>
      </p:sp>
      <p:sp>
        <p:nvSpPr>
          <p:cNvPr id="7" name="Footer Placeholder 6"/>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fld id="{531372A2-C8D1-4948-A25A-93A6AE5A8C0E}" type="datetime1">
              <a:rPr lang="en-US" smtClean="0"/>
              <a:pPr/>
              <a:t>1/5/2015</a:t>
            </a:fld>
            <a:endParaRPr lang="en-US" dirty="0"/>
          </a:p>
        </p:txBody>
      </p:sp>
      <p:sp>
        <p:nvSpPr>
          <p:cNvPr id="10" name="Slide Number Placeholder 9"/>
          <p:cNvSpPr>
            <a:spLocks noGrp="1"/>
          </p:cNvSpPr>
          <p:nvPr>
            <p:ph type="sldNum" sz="quarter" idx="15"/>
          </p:nvPr>
        </p:nvSpPr>
        <p:spPr/>
        <p:txBody>
          <a:bodyPr/>
          <a:lstStyle/>
          <a:p>
            <a:fld id="{173F9154-291C-425A-A36F-60764B2CA33B}"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BC9435-B23B-497B-BA7C-10EACA234FB4}" type="datetime1">
              <a:rPr lang="en-US" smtClean="0"/>
              <a:pPr/>
              <a:t>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3F9154-291C-425A-A36F-60764B2CA33B}"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8000"/>
            <a:lum/>
          </a:blip>
          <a:srcRect/>
          <a:stretch>
            <a:fillRect l="-9000" t="3000" r="-13000" b="-39000"/>
          </a:stretch>
        </a:blipFill>
        <a:effectLst/>
      </p:bgPr>
    </p:bg>
    <p:spTree>
      <p:nvGrpSpPr>
        <p:cNvPr id="1" name=""/>
        <p:cNvGrpSpPr/>
        <p:nvPr/>
      </p:nvGrpSpPr>
      <p:grpSpPr>
        <a:xfrm>
          <a:off x="0" y="0"/>
          <a:ext cx="0" cy="0"/>
          <a:chOff x="0" y="0"/>
          <a:chExt cx="0" cy="0"/>
        </a:xfrm>
      </p:grpSpPr>
      <p:sp>
        <p:nvSpPr>
          <p:cNvPr id="13" name="Rectangle 12"/>
          <p:cNvSpPr/>
          <p:nvPr/>
        </p:nvSpPr>
        <p:spPr>
          <a:xfrm>
            <a:off x="0" y="0"/>
            <a:ext cx="838200" cy="6858000"/>
          </a:xfrm>
          <a:prstGeom prst="rect">
            <a:avLst/>
          </a:prstGeom>
          <a:solidFill>
            <a:srgbClr val="002060"/>
          </a:solidFill>
          <a:ln>
            <a:solidFill>
              <a:srgbClr val="002060"/>
            </a:solid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0"/>
            <a:ext cx="7239000" cy="1143000"/>
          </a:xfrm>
          <a:prstGeom prst="rect">
            <a:avLst/>
          </a:prstGeom>
        </p:spPr>
        <p:txBody>
          <a:bodyPr vert="horz" lIns="91440" tIns="45720" rIns="91440" bIns="45720" rtlCol="0" anchor="b">
            <a:normAutofit/>
          </a:bodyPr>
          <a:lstStyle/>
          <a:p>
            <a:endParaRPr lang="en-US" dirty="0"/>
          </a:p>
        </p:txBody>
      </p:sp>
      <p:sp>
        <p:nvSpPr>
          <p:cNvPr id="3" name="Text Placeholder 2"/>
          <p:cNvSpPr>
            <a:spLocks noGrp="1"/>
          </p:cNvSpPr>
          <p:nvPr>
            <p:ph type="body" idx="1"/>
          </p:nvPr>
        </p:nvSpPr>
        <p:spPr>
          <a:xfrm>
            <a:off x="1219200" y="1447800"/>
            <a:ext cx="7467600" cy="44196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5486400" y="6553200"/>
            <a:ext cx="2936080" cy="228600"/>
          </a:xfrm>
          <a:prstGeom prst="rect">
            <a:avLst/>
          </a:prstGeom>
        </p:spPr>
        <p:txBody>
          <a:bodyPr vert="horz" lIns="91440" tIns="45720" rIns="91440" bIns="45720" rtlCol="0" anchor="ctr"/>
          <a:lstStyle>
            <a:lvl1pPr algn="l">
              <a:defRPr sz="1200">
                <a:solidFill>
                  <a:schemeClr val="tx1"/>
                </a:solidFill>
              </a:defRPr>
            </a:lvl1pPr>
          </a:lstStyle>
          <a:p>
            <a:endParaRPr lang="en-US" dirty="0"/>
          </a:p>
        </p:txBody>
      </p:sp>
      <p:sp>
        <p:nvSpPr>
          <p:cNvPr id="6" name="Slide Number Placeholder 5"/>
          <p:cNvSpPr>
            <a:spLocks noGrp="1"/>
          </p:cNvSpPr>
          <p:nvPr>
            <p:ph type="sldNum" sz="quarter" idx="4"/>
          </p:nvPr>
        </p:nvSpPr>
        <p:spPr>
          <a:xfrm>
            <a:off x="8686800" y="6477000"/>
            <a:ext cx="381000" cy="365125"/>
          </a:xfrm>
          <a:prstGeom prst="rect">
            <a:avLst/>
          </a:prstGeom>
        </p:spPr>
        <p:txBody>
          <a:bodyPr vert="horz" lIns="91440" tIns="45720" rIns="91440" bIns="45720" rtlCol="0" anchor="ctr"/>
          <a:lstStyle>
            <a:lvl1pPr algn="l">
              <a:defRPr sz="1200" b="0">
                <a:solidFill>
                  <a:schemeClr val="tx1"/>
                </a:solidFill>
              </a:defRPr>
            </a:lvl1pPr>
          </a:lstStyle>
          <a:p>
            <a:fld id="{173F9154-291C-425A-A36F-60764B2CA33B}" type="slidenum">
              <a:rPr lang="en-US" smtClean="0"/>
              <a:pPr/>
              <a:t>‹#›</a:t>
            </a:fld>
            <a:endParaRPr lang="en-US" dirty="0"/>
          </a:p>
        </p:txBody>
      </p:sp>
      <p:sp>
        <p:nvSpPr>
          <p:cNvPr id="4" name="Date Placeholder 3"/>
          <p:cNvSpPr>
            <a:spLocks noGrp="1"/>
          </p:cNvSpPr>
          <p:nvPr>
            <p:ph type="dt" sz="half" idx="2"/>
          </p:nvPr>
        </p:nvSpPr>
        <p:spPr>
          <a:xfrm>
            <a:off x="2133600" y="6553200"/>
            <a:ext cx="2625969" cy="228600"/>
          </a:xfrm>
          <a:prstGeom prst="rect">
            <a:avLst/>
          </a:prstGeom>
        </p:spPr>
        <p:txBody>
          <a:bodyPr vert="horz" lIns="91440" tIns="45720" rIns="91440" bIns="45720" rtlCol="0" anchor="ctr"/>
          <a:lstStyle>
            <a:lvl1pPr algn="l">
              <a:defRPr sz="1200">
                <a:solidFill>
                  <a:schemeClr val="tx1"/>
                </a:solidFill>
              </a:defRPr>
            </a:lvl1pPr>
          </a:lstStyle>
          <a:p>
            <a:fld id="{F91F19F0-DCE1-4E3D-9B62-8ADF88CCFDBE}" type="datetime1">
              <a:rPr lang="en-US" smtClean="0"/>
              <a:pPr/>
              <a:t>1/5/2015</a:t>
            </a:fld>
            <a:endParaRPr lang="en-US" dirty="0"/>
          </a:p>
        </p:txBody>
      </p:sp>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5250" y="104775"/>
            <a:ext cx="637208" cy="657225"/>
          </a:xfrm>
          <a:prstGeom prst="rect">
            <a:avLst/>
          </a:prstGeom>
        </p:spPr>
      </p:pic>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575" y="815271"/>
            <a:ext cx="742949" cy="251529"/>
          </a:xfrm>
          <a:prstGeom prst="rect">
            <a:avLst/>
          </a:prstGeom>
        </p:spPr>
      </p:pic>
      <p:sp>
        <p:nvSpPr>
          <p:cNvPr id="9" name="TextBox 8"/>
          <p:cNvSpPr txBox="1"/>
          <p:nvPr/>
        </p:nvSpPr>
        <p:spPr>
          <a:xfrm rot="20532342">
            <a:off x="717" y="5228776"/>
            <a:ext cx="837483" cy="1200329"/>
          </a:xfrm>
          <a:prstGeom prst="rect">
            <a:avLst/>
          </a:prstGeom>
          <a:noFill/>
        </p:spPr>
        <p:txBody>
          <a:bodyPr wrap="square" rtlCol="0">
            <a:spAutoFit/>
          </a:bodyPr>
          <a:lstStyle/>
          <a:p>
            <a:pPr algn="ctr"/>
            <a:r>
              <a:rPr lang="en-US" b="1" i="0" dirty="0" smtClean="0">
                <a:solidFill>
                  <a:schemeClr val="bg1"/>
                </a:solidFill>
                <a:latin typeface="Informal Roman" pitchFamily="66" charset="0"/>
                <a:cs typeface="Times New Roman" pitchFamily="18" charset="0"/>
              </a:rPr>
              <a:t>Robust</a:t>
            </a:r>
          </a:p>
          <a:p>
            <a:pPr algn="ctr"/>
            <a:r>
              <a:rPr lang="en-US" b="1" i="0" dirty="0" smtClean="0">
                <a:solidFill>
                  <a:schemeClr val="bg1"/>
                </a:solidFill>
                <a:latin typeface="Informal Roman" pitchFamily="66" charset="0"/>
                <a:cs typeface="Times New Roman" pitchFamily="18" charset="0"/>
              </a:rPr>
              <a:t>Low</a:t>
            </a:r>
          </a:p>
          <a:p>
            <a:pPr algn="ctr"/>
            <a:r>
              <a:rPr lang="en-US" b="1" i="0" dirty="0" smtClean="0">
                <a:solidFill>
                  <a:schemeClr val="bg1"/>
                </a:solidFill>
                <a:latin typeface="Informal Roman" pitchFamily="66" charset="0"/>
                <a:cs typeface="Times New Roman" pitchFamily="18" charset="0"/>
              </a:rPr>
              <a:t>Power</a:t>
            </a:r>
          </a:p>
          <a:p>
            <a:pPr algn="ctr"/>
            <a:r>
              <a:rPr lang="en-US" b="1" i="0" dirty="0" smtClean="0">
                <a:solidFill>
                  <a:schemeClr val="bg1"/>
                </a:solidFill>
                <a:latin typeface="Informal Roman" pitchFamily="66" charset="0"/>
                <a:cs typeface="Times New Roman" pitchFamily="18" charset="0"/>
              </a:rPr>
              <a:t>VLSI</a:t>
            </a:r>
            <a:endParaRPr lang="en-US" b="1" i="0" dirty="0">
              <a:solidFill>
                <a:schemeClr val="bg1"/>
              </a:solidFill>
              <a:latin typeface="Informal Roman" pitchFamily="66" charset="0"/>
              <a:cs typeface="Times New Roman" pitchFamily="18" charset="0"/>
            </a:endParaRPr>
          </a:p>
        </p:txBody>
      </p:sp>
      <p:grpSp>
        <p:nvGrpSpPr>
          <p:cNvPr id="67" name="Group 66"/>
          <p:cNvGrpSpPr/>
          <p:nvPr userDrawn="1"/>
        </p:nvGrpSpPr>
        <p:grpSpPr>
          <a:xfrm>
            <a:off x="0" y="-1"/>
            <a:ext cx="846896" cy="6858001"/>
            <a:chOff x="457200" y="-1"/>
            <a:chExt cx="846896" cy="6858001"/>
          </a:xfrm>
        </p:grpSpPr>
        <p:sp>
          <p:nvSpPr>
            <p:cNvPr id="18" name="Rectangle 17"/>
            <p:cNvSpPr/>
            <p:nvPr userDrawn="1"/>
          </p:nvSpPr>
          <p:spPr>
            <a:xfrm>
              <a:off x="457200" y="0"/>
              <a:ext cx="838200" cy="6858000"/>
            </a:xfrm>
            <a:prstGeom prst="rect">
              <a:avLst/>
            </a:prstGeom>
            <a:solidFill>
              <a:srgbClr val="002060"/>
            </a:solidFill>
            <a:ln w="19050">
              <a:solidFill>
                <a:srgbClr val="002060"/>
              </a:solid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8900000">
                    <a:prstClr val="black">
                      <a:alpha val="50000"/>
                    </a:prstClr>
                  </a:innerShdw>
                </a:effectLst>
              </a:endParaRPr>
            </a:p>
          </p:txBody>
        </p:sp>
        <p:cxnSp>
          <p:nvCxnSpPr>
            <p:cNvPr id="35" name="Straight Connector 34"/>
            <p:cNvCxnSpPr>
              <a:endCxn id="18" idx="2"/>
            </p:cNvCxnSpPr>
            <p:nvPr userDrawn="1"/>
          </p:nvCxnSpPr>
          <p:spPr>
            <a:xfrm flipH="1">
              <a:off x="876300" y="1143000"/>
              <a:ext cx="592" cy="5715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6" name="Group 65"/>
            <p:cNvGrpSpPr/>
            <p:nvPr userDrawn="1"/>
          </p:nvGrpSpPr>
          <p:grpSpPr>
            <a:xfrm>
              <a:off x="463337" y="-1"/>
              <a:ext cx="840759" cy="1135620"/>
              <a:chOff x="463337" y="-1"/>
              <a:chExt cx="840759" cy="1135620"/>
            </a:xfrm>
          </p:grpSpPr>
          <p:cxnSp>
            <p:nvCxnSpPr>
              <p:cNvPr id="19" name="Straight Connector 18"/>
              <p:cNvCxnSpPr/>
              <p:nvPr userDrawn="1"/>
            </p:nvCxnSpPr>
            <p:spPr>
              <a:xfrm rot="5400000">
                <a:off x="909676" y="516850"/>
                <a:ext cx="21883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5400000">
                <a:off x="914545" y="1031064"/>
                <a:ext cx="20909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5400000" flipV="1">
                <a:off x="1055844" y="588167"/>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5400000">
                <a:off x="942027" y="77818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5400000" flipV="1">
                <a:off x="1055844" y="886644"/>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rot="5400000">
                <a:off x="1019576" y="77818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rot="5400000">
                <a:off x="610045" y="514349"/>
                <a:ext cx="22170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rot="5400000">
                <a:off x="613915" y="1028630"/>
                <a:ext cx="213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rot="5400000" flipV="1">
                <a:off x="682796" y="585207"/>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rot="5400000">
                <a:off x="492779" y="772827"/>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rot="5400000" flipV="1">
                <a:off x="682796" y="883550"/>
                <a:ext cx="0" cy="76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rot="5400000">
                <a:off x="416579" y="769733"/>
                <a:ext cx="3038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rot="10800000" flipV="1">
                <a:off x="720903" y="1135423"/>
                <a:ext cx="301841" cy="1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Oval 32"/>
              <p:cNvSpPr/>
              <p:nvPr userDrawn="1"/>
            </p:nvSpPr>
            <p:spPr>
              <a:xfrm rot="5400000">
                <a:off x="1171444" y="740569"/>
                <a:ext cx="82637" cy="75229"/>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4" name="Straight Connector 33"/>
              <p:cNvCxnSpPr>
                <a:stCxn id="18" idx="0"/>
              </p:cNvCxnSpPr>
              <p:nvPr userDrawn="1"/>
            </p:nvCxnSpPr>
            <p:spPr>
              <a:xfrm rot="16200000" flipH="1" flipV="1">
                <a:off x="670000" y="205396"/>
                <a:ext cx="411697" cy="90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rot="10800000" flipV="1">
                <a:off x="717291" y="412419"/>
                <a:ext cx="301841" cy="1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rot="10800000">
                <a:off x="1239656" y="782456"/>
                <a:ext cx="64440" cy="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rot="10800000">
                <a:off x="463337" y="767114"/>
                <a:ext cx="95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l" defTabSz="914400" rtl="0" eaLnBrk="1" latinLnBrk="0" hangingPunct="1">
        <a:spcBef>
          <a:spcPct val="0"/>
        </a:spcBef>
        <a:buNone/>
        <a:defRPr sz="4400" b="1" kern="1200" baseline="0">
          <a:ln w="12700">
            <a:noFill/>
          </a:ln>
          <a:solidFill>
            <a:srgbClr val="002060"/>
          </a:solidFill>
          <a:effectLst/>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2800" kern="1200">
          <a:solidFill>
            <a:srgbClr val="002060"/>
          </a:solidFill>
          <a:latin typeface="+mn-lt"/>
          <a:ea typeface="+mn-ea"/>
          <a:cs typeface="+mn-cs"/>
        </a:defRPr>
      </a:lvl1pPr>
      <a:lvl2pPr marL="742950" indent="-28575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2pPr>
      <a:lvl3pPr marL="11430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3pPr>
      <a:lvl4pPr marL="16002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4pPr>
      <a:lvl5pPr marL="2057400" indent="-228600" algn="l" defTabSz="914400" rtl="0" eaLnBrk="1" latinLnBrk="0" hangingPunct="1">
        <a:spcBef>
          <a:spcPct val="20000"/>
        </a:spcBef>
        <a:buFont typeface="Wingdings" pitchFamily="2" charset="2"/>
        <a:buChar char="§"/>
        <a:defRPr sz="1800" kern="1200">
          <a:solidFill>
            <a:schemeClr val="bg2">
              <a:lumMod val="10000"/>
            </a:schemeClr>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6.emf"/><Relationship Id="rId5" Type="http://schemas.openxmlformats.org/officeDocument/2006/relationships/oleObject" Target="../embeddings/Microsoft_Visio_2003-2010_Drawing7.vsd"/><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8.emf"/><Relationship Id="rId5" Type="http://schemas.openxmlformats.org/officeDocument/2006/relationships/oleObject" Target="../embeddings/Microsoft_Visio_2003-2010_Drawing8.vsd"/><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8.emf"/><Relationship Id="rId5" Type="http://schemas.openxmlformats.org/officeDocument/2006/relationships/oleObject" Target="../embeddings/Microsoft_Visio_2003-2010_Drawing9.vsd"/><Relationship Id="rId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Microsoft_Visio_2003-2010_Drawing2.vsd"/><Relationship Id="rId3" Type="http://schemas.openxmlformats.org/officeDocument/2006/relationships/notesSlide" Target="../notesSlides/notesSlide5.xml"/><Relationship Id="rId7" Type="http://schemas.openxmlformats.org/officeDocument/2006/relationships/oleObject" Target="../embeddings/oleObject2.bin"/><Relationship Id="rId12"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emf"/><Relationship Id="rId11" Type="http://schemas.openxmlformats.org/officeDocument/2006/relationships/oleObject" Target="../embeddings/Microsoft_Visio_2003-2010_Drawing3.vsd"/><Relationship Id="rId5" Type="http://schemas.openxmlformats.org/officeDocument/2006/relationships/oleObject" Target="../embeddings/Microsoft_Visio_2003-2010_Drawing1.vsd"/><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emf"/><Relationship Id="rId5" Type="http://schemas.openxmlformats.org/officeDocument/2006/relationships/oleObject" Target="../embeddings/Microsoft_Visio_2003-2010_Drawing4.vsd"/><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8" Type="http://schemas.openxmlformats.org/officeDocument/2006/relationships/oleObject" Target="../embeddings/Microsoft_Visio_2003-2010_Drawing6.vsd"/><Relationship Id="rId3" Type="http://schemas.openxmlformats.org/officeDocument/2006/relationships/notesSlide" Target="../notesSlides/notesSlide7.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4.emf"/><Relationship Id="rId5" Type="http://schemas.openxmlformats.org/officeDocument/2006/relationships/oleObject" Target="../embeddings/Microsoft_Visio_2003-2010_Drawing5.vsd"/><Relationship Id="rId4" Type="http://schemas.openxmlformats.org/officeDocument/2006/relationships/oleObject" Target="../embeddings/oleObject5.bin"/><Relationship Id="rId9"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1353" y="2428507"/>
            <a:ext cx="7318248" cy="3717460"/>
          </a:xfrm>
        </p:spPr>
        <p:txBody>
          <a:bodyPr>
            <a:normAutofit fontScale="90000"/>
          </a:bodyPr>
          <a:lstStyle/>
          <a:p>
            <a:r>
              <a:rPr lang="en-US" dirty="0" smtClean="0"/>
              <a:t/>
            </a:r>
            <a:br>
              <a:rPr lang="en-US" dirty="0" smtClean="0"/>
            </a:br>
            <a:r>
              <a:rPr lang="en-US"/>
              <a:t/>
            </a:r>
            <a:br>
              <a:rPr lang="en-US"/>
            </a:br>
            <a:r>
              <a:rPr lang="en-US" sz="5300" b="1" i="1" smtClean="0">
                <a:latin typeface="Cambria" panose="02040503050406030204" pitchFamily="18" charset="0"/>
              </a:rPr>
              <a:t>Low-Power </a:t>
            </a:r>
            <a:r>
              <a:rPr lang="en-US" sz="5300" b="1" i="1" dirty="0" smtClean="0">
                <a:latin typeface="Cambria" panose="02040503050406030204" pitchFamily="18" charset="0"/>
              </a:rPr>
              <a:t>BIST </a:t>
            </a:r>
            <a:r>
              <a:rPr lang="en-US" sz="5300" b="1" i="1" dirty="0">
                <a:latin typeface="Cambria" panose="02040503050406030204" pitchFamily="18" charset="0"/>
              </a:rPr>
              <a:t>(Built-In Self Test) </a:t>
            </a:r>
            <a:r>
              <a:rPr lang="en-US" sz="5300" b="1" i="1" dirty="0" smtClean="0">
                <a:latin typeface="Cambria" panose="02040503050406030204" pitchFamily="18" charset="0"/>
              </a:rPr>
              <a:t>Overview</a:t>
            </a:r>
            <a:r>
              <a:rPr lang="en-US" sz="5300" dirty="0" smtClean="0"/>
              <a:t/>
            </a:r>
            <a:br>
              <a:rPr lang="en-US" sz="5300" dirty="0" smtClean="0"/>
            </a:br>
            <a:r>
              <a:rPr lang="en-US" sz="5300" dirty="0" smtClean="0"/>
              <a:t/>
            </a:r>
            <a:br>
              <a:rPr lang="en-US" sz="5300" dirty="0" smtClean="0"/>
            </a:br>
            <a:r>
              <a:rPr lang="en-US" dirty="0" smtClean="0"/>
              <a:t/>
            </a:r>
            <a:br>
              <a:rPr lang="en-US" dirty="0" smtClean="0"/>
            </a:br>
            <a:r>
              <a:rPr lang="en-US" sz="3600" dirty="0" smtClean="0"/>
              <a:t>10/31/2014</a:t>
            </a:r>
            <a:r>
              <a:rPr lang="en-US" sz="5300" dirty="0" smtClean="0"/>
              <a:t> </a:t>
            </a:r>
            <a:endParaRPr lang="en-US" sz="5300" dirty="0"/>
          </a:p>
        </p:txBody>
      </p:sp>
      <p:sp>
        <p:nvSpPr>
          <p:cNvPr id="3" name="Subtitle 2"/>
          <p:cNvSpPr>
            <a:spLocks noGrp="1"/>
          </p:cNvSpPr>
          <p:nvPr>
            <p:ph type="subTitle" idx="1"/>
          </p:nvPr>
        </p:nvSpPr>
        <p:spPr>
          <a:xfrm>
            <a:off x="2449652" y="5496547"/>
            <a:ext cx="6189583" cy="949569"/>
          </a:xfrm>
        </p:spPr>
        <p:txBody>
          <a:bodyPr>
            <a:normAutofit/>
          </a:bodyPr>
          <a:lstStyle/>
          <a:p>
            <a:r>
              <a:rPr lang="en-US" sz="4000" b="1" dirty="0" smtClean="0"/>
              <a:t>Harsh </a:t>
            </a:r>
            <a:r>
              <a:rPr lang="en-US" sz="4000" b="1" dirty="0"/>
              <a:t>N</a:t>
            </a:r>
            <a:r>
              <a:rPr lang="en-US" sz="4000" b="1" dirty="0" smtClean="0"/>
              <a:t>. Patel</a:t>
            </a:r>
            <a:endParaRPr lang="en-US" sz="4000" b="1" dirty="0"/>
          </a:p>
        </p:txBody>
      </p:sp>
    </p:spTree>
    <p:extLst>
      <p:ext uri="{BB962C8B-B14F-4D97-AF65-F5344CB8AC3E}">
        <p14:creationId xmlns:p14="http://schemas.microsoft.com/office/powerpoint/2010/main" val="4093375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p:cNvGraphicFramePr>
            <a:graphicFrameLocks noChangeAspect="1"/>
          </p:cNvGraphicFramePr>
          <p:nvPr>
            <p:extLst/>
          </p:nvPr>
        </p:nvGraphicFramePr>
        <p:xfrm>
          <a:off x="979488" y="2345415"/>
          <a:ext cx="6124601" cy="2547700"/>
        </p:xfrm>
        <a:graphic>
          <a:graphicData uri="http://schemas.openxmlformats.org/presentationml/2006/ole">
            <mc:AlternateContent xmlns:mc="http://schemas.openxmlformats.org/markup-compatibility/2006">
              <mc:Choice xmlns:v="urn:schemas-microsoft-com:vml" Requires="v">
                <p:oleObj spid="_x0000_s32832" name="Visio" r:id="rId5" imgW="2400401" imgH="895485" progId="Visio.Drawing.11">
                  <p:embed/>
                </p:oleObj>
              </mc:Choice>
              <mc:Fallback>
                <p:oleObj name="Visio" r:id="rId5" imgW="2400401" imgH="895485" progId="Visio.Drawing.11">
                  <p:embed/>
                  <p:pic>
                    <p:nvPicPr>
                      <p:cNvPr id="0" name=""/>
                      <p:cNvPicPr>
                        <a:picLocks noChangeAspect="1" noChangeArrowheads="1"/>
                      </p:cNvPicPr>
                      <p:nvPr/>
                    </p:nvPicPr>
                    <p:blipFill>
                      <a:blip r:embed="rId6"/>
                      <a:srcRect/>
                      <a:stretch>
                        <a:fillRect/>
                      </a:stretch>
                    </p:blipFill>
                    <p:spPr bwMode="auto">
                      <a:xfrm>
                        <a:off x="979488" y="2345415"/>
                        <a:ext cx="6124601" cy="2547700"/>
                      </a:xfrm>
                      <a:prstGeom prst="rect">
                        <a:avLst/>
                      </a:prstGeom>
                      <a:noFill/>
                      <a:ln>
                        <a:noFill/>
                      </a:ln>
                      <a:extLst/>
                    </p:spPr>
                  </p:pic>
                </p:oleObj>
              </mc:Fallback>
            </mc:AlternateContent>
          </a:graphicData>
        </a:graphic>
      </p:graphicFrame>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TextBox 35"/>
          <p:cNvSpPr txBox="1"/>
          <p:nvPr/>
        </p:nvSpPr>
        <p:spPr>
          <a:xfrm>
            <a:off x="976755" y="1540065"/>
            <a:ext cx="7404100" cy="461665"/>
          </a:xfrm>
          <a:prstGeom prst="rect">
            <a:avLst/>
          </a:prstGeom>
          <a:noFill/>
        </p:spPr>
        <p:txBody>
          <a:bodyPr wrap="square" rtlCol="0">
            <a:spAutoFit/>
          </a:bodyPr>
          <a:lstStyle/>
          <a:p>
            <a:r>
              <a:rPr lang="en-US" sz="2400" dirty="0" smtClean="0">
                <a:solidFill>
                  <a:schemeClr val="tx2">
                    <a:lumMod val="50000"/>
                  </a:schemeClr>
                </a:solidFill>
                <a:latin typeface="Cambria" panose="02040503050406030204" pitchFamily="18" charset="0"/>
              </a:rPr>
              <a:t>Performing write-0 operation to the cell holding ‘1’</a:t>
            </a:r>
            <a:endParaRPr lang="en-US" sz="2400" dirty="0">
              <a:solidFill>
                <a:schemeClr val="tx2">
                  <a:lumMod val="50000"/>
                </a:schemeClr>
              </a:solidFill>
              <a:latin typeface="Cambria" panose="02040503050406030204" pitchFamily="18" charset="0"/>
            </a:endParaRPr>
          </a:p>
        </p:txBody>
      </p:sp>
      <p:sp>
        <p:nvSpPr>
          <p:cNvPr id="29" name="Title 1"/>
          <p:cNvSpPr txBox="1">
            <a:spLocks/>
          </p:cNvSpPr>
          <p:nvPr/>
        </p:nvSpPr>
        <p:spPr>
          <a:xfrm>
            <a:off x="976755" y="228600"/>
            <a:ext cx="7481445"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400" b="1" kern="1200" baseline="0">
                <a:ln w="12700">
                  <a:noFill/>
                </a:ln>
                <a:solidFill>
                  <a:srgbClr val="002060"/>
                </a:solidFill>
                <a:effectLst/>
                <a:latin typeface="+mj-lt"/>
                <a:ea typeface="+mj-ea"/>
                <a:cs typeface="+mj-cs"/>
              </a:defRPr>
            </a:lvl1pPr>
          </a:lstStyle>
          <a:p>
            <a:r>
              <a:rPr lang="en-US" dirty="0" smtClean="0"/>
              <a:t>Write-Assist Techniques</a:t>
            </a:r>
            <a:endParaRPr lang="en-US" dirty="0"/>
          </a:p>
        </p:txBody>
      </p:sp>
      <p:grpSp>
        <p:nvGrpSpPr>
          <p:cNvPr id="3" name="Group 2"/>
          <p:cNvGrpSpPr/>
          <p:nvPr/>
        </p:nvGrpSpPr>
        <p:grpSpPr>
          <a:xfrm>
            <a:off x="1566472" y="2372515"/>
            <a:ext cx="1124262" cy="359761"/>
            <a:chOff x="1843790" y="2443397"/>
            <a:chExt cx="1124262" cy="359761"/>
          </a:xfrm>
        </p:grpSpPr>
        <p:cxnSp>
          <p:nvCxnSpPr>
            <p:cNvPr id="38" name="Straight Connector 37"/>
            <p:cNvCxnSpPr/>
            <p:nvPr/>
          </p:nvCxnSpPr>
          <p:spPr>
            <a:xfrm>
              <a:off x="1843790" y="2803158"/>
              <a:ext cx="284813"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128603" y="244339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625777" y="244339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625776" y="2803158"/>
              <a:ext cx="342276"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128603" y="2443397"/>
              <a:ext cx="502171"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5506345" y="2404047"/>
            <a:ext cx="1124262" cy="359761"/>
            <a:chOff x="6643141" y="2308487"/>
            <a:chExt cx="1124262" cy="359761"/>
          </a:xfrm>
        </p:grpSpPr>
        <p:cxnSp>
          <p:nvCxnSpPr>
            <p:cNvPr id="65" name="Straight Connector 64"/>
            <p:cNvCxnSpPr/>
            <p:nvPr/>
          </p:nvCxnSpPr>
          <p:spPr>
            <a:xfrm>
              <a:off x="6643141" y="2668248"/>
              <a:ext cx="284813"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927954" y="230848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425128" y="230848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425127" y="2668248"/>
              <a:ext cx="342276"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927954" y="2308487"/>
              <a:ext cx="502171"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5" name="Straight Arrow Connector 34"/>
          <p:cNvCxnSpPr/>
          <p:nvPr/>
        </p:nvCxnSpPr>
        <p:spPr>
          <a:xfrm>
            <a:off x="2795623" y="2763808"/>
            <a:ext cx="0" cy="809468"/>
          </a:xfrm>
          <a:prstGeom prst="straightConnector1">
            <a:avLst/>
          </a:prstGeom>
          <a:ln w="44450">
            <a:solidFill>
              <a:schemeClr val="tx2">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1" name="Curved Connector 20"/>
          <p:cNvCxnSpPr/>
          <p:nvPr/>
        </p:nvCxnSpPr>
        <p:spPr>
          <a:xfrm rot="10800000" flipV="1">
            <a:off x="2135560" y="3710981"/>
            <a:ext cx="646604" cy="747627"/>
          </a:xfrm>
          <a:prstGeom prst="curvedConnector3">
            <a:avLst>
              <a:gd name="adj1" fmla="val 10082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86134" y="5841753"/>
            <a:ext cx="3079283" cy="923330"/>
          </a:xfrm>
          <a:prstGeom prst="rect">
            <a:avLst/>
          </a:prstGeom>
          <a:noFill/>
        </p:spPr>
        <p:txBody>
          <a:bodyPr wrap="square" rtlCol="0">
            <a:spAutoFit/>
          </a:bodyPr>
          <a:lstStyle/>
          <a:p>
            <a:r>
              <a:rPr lang="en-US" b="1" dirty="0" smtClean="0">
                <a:solidFill>
                  <a:schemeClr val="tx2">
                    <a:lumMod val="50000"/>
                  </a:schemeClr>
                </a:solidFill>
                <a:latin typeface="Cambria" panose="02040503050406030204" pitchFamily="18" charset="0"/>
              </a:rPr>
              <a:t>Weakening the PMOS:</a:t>
            </a:r>
            <a:r>
              <a:rPr lang="en-US" dirty="0" smtClean="0">
                <a:solidFill>
                  <a:schemeClr val="tx2">
                    <a:lumMod val="50000"/>
                  </a:schemeClr>
                </a:solidFill>
                <a:latin typeface="Cambria" panose="02040503050406030204" pitchFamily="18" charset="0"/>
              </a:rPr>
              <a:t>	</a:t>
            </a:r>
          </a:p>
          <a:p>
            <a:pPr marL="285750" indent="-285750">
              <a:buFontTx/>
              <a:buChar char="-"/>
            </a:pPr>
            <a:r>
              <a:rPr lang="en-US" dirty="0" smtClean="0">
                <a:solidFill>
                  <a:schemeClr val="tx2">
                    <a:lumMod val="50000"/>
                  </a:schemeClr>
                </a:solidFill>
                <a:latin typeface="Cambria" panose="02040503050406030204" pitchFamily="18" charset="0"/>
              </a:rPr>
              <a:t>VDD Lower (↓ V</a:t>
            </a:r>
            <a:r>
              <a:rPr lang="en-US" baseline="-25000" dirty="0" smtClean="0">
                <a:solidFill>
                  <a:schemeClr val="tx2">
                    <a:lumMod val="50000"/>
                  </a:schemeClr>
                </a:solidFill>
                <a:latin typeface="Cambria" panose="02040503050406030204" pitchFamily="18" charset="0"/>
              </a:rPr>
              <a:t>S</a:t>
            </a:r>
            <a:r>
              <a:rPr lang="en-US" dirty="0" smtClean="0">
                <a:solidFill>
                  <a:schemeClr val="tx2">
                    <a:lumMod val="50000"/>
                  </a:schemeClr>
                </a:solidFill>
                <a:latin typeface="Cambria" panose="02040503050406030204" pitchFamily="18" charset="0"/>
              </a:rPr>
              <a:t>)</a:t>
            </a:r>
            <a:endParaRPr lang="en-US" dirty="0">
              <a:solidFill>
                <a:schemeClr val="tx2">
                  <a:lumMod val="50000"/>
                </a:schemeClr>
              </a:solidFill>
              <a:latin typeface="Cambria" panose="02040503050406030204" pitchFamily="18" charset="0"/>
            </a:endParaRPr>
          </a:p>
          <a:p>
            <a:pPr marL="285750" indent="-285750">
              <a:buFontTx/>
              <a:buChar char="-"/>
            </a:pPr>
            <a:r>
              <a:rPr lang="en-US" dirty="0" smtClean="0">
                <a:solidFill>
                  <a:schemeClr val="tx2">
                    <a:lumMod val="50000"/>
                  </a:schemeClr>
                </a:solidFill>
                <a:latin typeface="Cambria" panose="02040503050406030204" pitchFamily="18" charset="0"/>
              </a:rPr>
              <a:t>VSS Raise    </a:t>
            </a:r>
            <a:r>
              <a:rPr lang="en-US" dirty="0">
                <a:solidFill>
                  <a:schemeClr val="tx2">
                    <a:lumMod val="50000"/>
                  </a:schemeClr>
                </a:solidFill>
                <a:latin typeface="Cambria" panose="02040503050406030204" pitchFamily="18" charset="0"/>
              </a:rPr>
              <a:t>(↑ V</a:t>
            </a:r>
            <a:r>
              <a:rPr lang="en-US" baseline="-25000" dirty="0" smtClean="0">
                <a:solidFill>
                  <a:schemeClr val="tx2">
                    <a:lumMod val="50000"/>
                  </a:schemeClr>
                </a:solidFill>
                <a:latin typeface="Cambria" panose="02040503050406030204" pitchFamily="18" charset="0"/>
              </a:rPr>
              <a:t>G</a:t>
            </a:r>
            <a:r>
              <a:rPr lang="en-US" dirty="0" smtClean="0">
                <a:solidFill>
                  <a:schemeClr val="tx2">
                    <a:lumMod val="50000"/>
                  </a:schemeClr>
                </a:solidFill>
                <a:latin typeface="Cambria" panose="02040503050406030204" pitchFamily="18" charset="0"/>
              </a:rPr>
              <a:t>)</a:t>
            </a:r>
            <a:endParaRPr lang="en-US" dirty="0">
              <a:solidFill>
                <a:schemeClr val="tx2">
                  <a:lumMod val="50000"/>
                </a:schemeClr>
              </a:solidFill>
              <a:latin typeface="Cambria" panose="02040503050406030204" pitchFamily="18" charset="0"/>
            </a:endParaRPr>
          </a:p>
        </p:txBody>
      </p:sp>
      <p:sp>
        <p:nvSpPr>
          <p:cNvPr id="37" name="TextBox 36"/>
          <p:cNvSpPr txBox="1"/>
          <p:nvPr/>
        </p:nvSpPr>
        <p:spPr>
          <a:xfrm>
            <a:off x="4148556" y="5836387"/>
            <a:ext cx="2955533" cy="923330"/>
          </a:xfrm>
          <a:prstGeom prst="rect">
            <a:avLst/>
          </a:prstGeom>
          <a:noFill/>
        </p:spPr>
        <p:txBody>
          <a:bodyPr wrap="square" rtlCol="0">
            <a:spAutoFit/>
          </a:bodyPr>
          <a:lstStyle/>
          <a:p>
            <a:r>
              <a:rPr lang="en-US" b="1" dirty="0" smtClean="0">
                <a:solidFill>
                  <a:schemeClr val="tx2">
                    <a:lumMod val="50000"/>
                  </a:schemeClr>
                </a:solidFill>
                <a:latin typeface="Cambria" panose="02040503050406030204" pitchFamily="18" charset="0"/>
              </a:rPr>
              <a:t>Strengthening the NMOS:</a:t>
            </a:r>
            <a:endParaRPr lang="en-US" b="1" dirty="0">
              <a:solidFill>
                <a:schemeClr val="tx2">
                  <a:lumMod val="50000"/>
                </a:schemeClr>
              </a:solidFill>
              <a:latin typeface="Cambria" panose="02040503050406030204" pitchFamily="18" charset="0"/>
            </a:endParaRPr>
          </a:p>
          <a:p>
            <a:pPr marL="285750" indent="-285750">
              <a:buFontTx/>
              <a:buChar char="-"/>
            </a:pPr>
            <a:r>
              <a:rPr lang="en-US" dirty="0" smtClean="0">
                <a:solidFill>
                  <a:schemeClr val="tx2">
                    <a:lumMod val="50000"/>
                  </a:schemeClr>
                </a:solidFill>
                <a:latin typeface="Cambria" panose="02040503050406030204" pitchFamily="18" charset="0"/>
              </a:rPr>
              <a:t>WL Boosting (↑ V</a:t>
            </a:r>
            <a:r>
              <a:rPr lang="en-US" baseline="-25000" dirty="0" smtClean="0">
                <a:solidFill>
                  <a:schemeClr val="tx2">
                    <a:lumMod val="50000"/>
                  </a:schemeClr>
                </a:solidFill>
                <a:latin typeface="Cambria" panose="02040503050406030204" pitchFamily="18" charset="0"/>
              </a:rPr>
              <a:t>G</a:t>
            </a:r>
            <a:r>
              <a:rPr lang="en-US" dirty="0" smtClean="0">
                <a:solidFill>
                  <a:schemeClr val="tx2">
                    <a:lumMod val="50000"/>
                  </a:schemeClr>
                </a:solidFill>
                <a:latin typeface="Cambria" panose="02040503050406030204" pitchFamily="18" charset="0"/>
              </a:rPr>
              <a:t>)</a:t>
            </a:r>
            <a:endParaRPr lang="en-US" dirty="0">
              <a:solidFill>
                <a:schemeClr val="tx2">
                  <a:lumMod val="50000"/>
                </a:schemeClr>
              </a:solidFill>
              <a:latin typeface="Cambria" panose="02040503050406030204" pitchFamily="18" charset="0"/>
            </a:endParaRPr>
          </a:p>
          <a:p>
            <a:pPr marL="285750" indent="-285750">
              <a:buFontTx/>
              <a:buChar char="-"/>
            </a:pPr>
            <a:r>
              <a:rPr lang="en-US" dirty="0">
                <a:solidFill>
                  <a:schemeClr val="tx2">
                    <a:lumMod val="50000"/>
                  </a:schemeClr>
                </a:solidFill>
                <a:latin typeface="Cambria" panose="02040503050406030204" pitchFamily="18" charset="0"/>
              </a:rPr>
              <a:t>Negative </a:t>
            </a:r>
            <a:r>
              <a:rPr lang="en-US" dirty="0" smtClean="0">
                <a:solidFill>
                  <a:schemeClr val="tx2">
                    <a:lumMod val="50000"/>
                  </a:schemeClr>
                </a:solidFill>
                <a:latin typeface="Cambria" panose="02040503050406030204" pitchFamily="18" charset="0"/>
              </a:rPr>
              <a:t>BL   (</a:t>
            </a:r>
            <a:r>
              <a:rPr lang="en-US" dirty="0">
                <a:solidFill>
                  <a:schemeClr val="tx2">
                    <a:lumMod val="50000"/>
                  </a:schemeClr>
                </a:solidFill>
                <a:latin typeface="Cambria" panose="02040503050406030204" pitchFamily="18" charset="0"/>
              </a:rPr>
              <a:t>↓ V</a:t>
            </a:r>
            <a:r>
              <a:rPr lang="en-US" baseline="-25000" dirty="0" smtClean="0">
                <a:solidFill>
                  <a:schemeClr val="tx2">
                    <a:lumMod val="50000"/>
                  </a:schemeClr>
                </a:solidFill>
                <a:latin typeface="Cambria" panose="02040503050406030204" pitchFamily="18" charset="0"/>
              </a:rPr>
              <a:t>S</a:t>
            </a:r>
            <a:r>
              <a:rPr lang="en-US" dirty="0" smtClean="0">
                <a:solidFill>
                  <a:schemeClr val="tx2">
                    <a:lumMod val="50000"/>
                  </a:schemeClr>
                </a:solidFill>
                <a:latin typeface="Cambria" panose="02040503050406030204" pitchFamily="18" charset="0"/>
              </a:rPr>
              <a:t>)</a:t>
            </a:r>
            <a:endParaRPr lang="en-US" dirty="0">
              <a:solidFill>
                <a:schemeClr val="tx2">
                  <a:lumMod val="50000"/>
                </a:schemeClr>
              </a:solidFill>
              <a:latin typeface="Cambria" panose="02040503050406030204" pitchFamily="18" charset="0"/>
            </a:endParaRPr>
          </a:p>
        </p:txBody>
      </p:sp>
      <p:sp>
        <p:nvSpPr>
          <p:cNvPr id="30" name="TextBox 29"/>
          <p:cNvSpPr txBox="1"/>
          <p:nvPr/>
        </p:nvSpPr>
        <p:spPr>
          <a:xfrm>
            <a:off x="2429210" y="4731293"/>
            <a:ext cx="3226419" cy="369332"/>
          </a:xfrm>
          <a:prstGeom prst="rect">
            <a:avLst/>
          </a:prstGeom>
          <a:noFill/>
        </p:spPr>
        <p:txBody>
          <a:bodyPr wrap="square" rtlCol="0">
            <a:spAutoFit/>
          </a:bodyPr>
          <a:lstStyle/>
          <a:p>
            <a:pPr algn="ctr"/>
            <a:r>
              <a:rPr lang="en-US" b="1" dirty="0" smtClean="0">
                <a:solidFill>
                  <a:schemeClr val="tx2">
                    <a:lumMod val="50000"/>
                  </a:schemeClr>
                </a:solidFill>
                <a:latin typeface="Cambria" panose="02040503050406030204" pitchFamily="18" charset="0"/>
              </a:rPr>
              <a:t>Write Assist: Theory</a:t>
            </a:r>
            <a:endParaRPr lang="en-US" b="1" dirty="0">
              <a:solidFill>
                <a:schemeClr val="tx2">
                  <a:lumMod val="50000"/>
                </a:schemeClr>
              </a:solidFill>
              <a:latin typeface="Cambria" panose="02040503050406030204" pitchFamily="18" charset="0"/>
            </a:endParaRPr>
          </a:p>
        </p:txBody>
      </p:sp>
      <p:sp>
        <p:nvSpPr>
          <p:cNvPr id="6" name="Slide Number Placeholder 5"/>
          <p:cNvSpPr>
            <a:spLocks noGrp="1"/>
          </p:cNvSpPr>
          <p:nvPr>
            <p:ph type="sldNum" sz="quarter" idx="11"/>
          </p:nvPr>
        </p:nvSpPr>
        <p:spPr/>
        <p:txBody>
          <a:bodyPr/>
          <a:lstStyle/>
          <a:p>
            <a:fld id="{173F9154-291C-425A-A36F-60764B2CA33B}" type="slidenum">
              <a:rPr lang="en-US" smtClean="0"/>
              <a:pPr/>
              <a:t>10</a:t>
            </a:fld>
            <a:endParaRPr lang="en-US" dirty="0"/>
          </a:p>
        </p:txBody>
      </p:sp>
      <mc:AlternateContent xmlns:mc="http://schemas.openxmlformats.org/markup-compatibility/2006" xmlns:a14="http://schemas.microsoft.com/office/drawing/2010/main">
        <mc:Choice Requires="a14">
          <p:sp>
            <p:nvSpPr>
              <p:cNvPr id="12" name="Rectangle 11"/>
              <p:cNvSpPr/>
              <p:nvPr/>
            </p:nvSpPr>
            <p:spPr>
              <a:xfrm>
                <a:off x="2353456" y="5184548"/>
                <a:ext cx="2004523" cy="63953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tx2">
                                  <a:lumMod val="50000"/>
                                </a:schemeClr>
                              </a:solidFill>
                              <a:latin typeface="Cambria Math"/>
                            </a:rPr>
                          </m:ctrlPr>
                        </m:sSubPr>
                        <m:e>
                          <m:r>
                            <a:rPr lang="en-US" b="1" i="1">
                              <a:solidFill>
                                <a:schemeClr val="tx2">
                                  <a:lumMod val="50000"/>
                                </a:schemeClr>
                              </a:solidFill>
                              <a:latin typeface="Cambria Math"/>
                            </a:rPr>
                            <m:t>𝑰</m:t>
                          </m:r>
                        </m:e>
                        <m:sub>
                          <m:r>
                            <a:rPr lang="en-US" b="1" i="1">
                              <a:solidFill>
                                <a:schemeClr val="tx2">
                                  <a:lumMod val="50000"/>
                                </a:schemeClr>
                              </a:solidFill>
                              <a:latin typeface="Cambria Math"/>
                            </a:rPr>
                            <m:t>𝑫</m:t>
                          </m:r>
                        </m:sub>
                      </m:sSub>
                      <m:r>
                        <a:rPr lang="en-US" b="1">
                          <a:solidFill>
                            <a:schemeClr val="tx2">
                              <a:lumMod val="50000"/>
                            </a:schemeClr>
                          </a:solidFill>
                          <a:latin typeface="Cambria Math"/>
                        </a:rPr>
                        <m:t>∝</m:t>
                      </m:r>
                      <m:f>
                        <m:fPr>
                          <m:ctrlPr>
                            <a:rPr lang="en-US" b="1" i="1">
                              <a:solidFill>
                                <a:schemeClr val="tx2">
                                  <a:lumMod val="50000"/>
                                </a:schemeClr>
                              </a:solidFill>
                              <a:latin typeface="Cambria Math"/>
                            </a:rPr>
                          </m:ctrlPr>
                        </m:fPr>
                        <m:num>
                          <m:r>
                            <a:rPr lang="en-US" b="1" i="1">
                              <a:solidFill>
                                <a:schemeClr val="tx2">
                                  <a:lumMod val="50000"/>
                                </a:schemeClr>
                              </a:solidFill>
                              <a:latin typeface="Cambria Math"/>
                            </a:rPr>
                            <m:t>𝑾</m:t>
                          </m:r>
                        </m:num>
                        <m:den>
                          <m:r>
                            <a:rPr lang="en-US" b="1" i="1">
                              <a:solidFill>
                                <a:schemeClr val="tx2">
                                  <a:lumMod val="50000"/>
                                </a:schemeClr>
                              </a:solidFill>
                              <a:latin typeface="Cambria Math"/>
                            </a:rPr>
                            <m:t>𝑳</m:t>
                          </m:r>
                        </m:den>
                      </m:f>
                      <m:sSup>
                        <m:sSupPr>
                          <m:ctrlPr>
                            <a:rPr lang="en-US" b="1" i="1">
                              <a:solidFill>
                                <a:schemeClr val="tx2">
                                  <a:lumMod val="50000"/>
                                </a:schemeClr>
                              </a:solidFill>
                              <a:latin typeface="Cambria Math"/>
                            </a:rPr>
                          </m:ctrlPr>
                        </m:sSupPr>
                        <m:e>
                          <m:r>
                            <a:rPr lang="en-US" b="1" i="1" smtClean="0">
                              <a:solidFill>
                                <a:schemeClr val="tx2">
                                  <a:lumMod val="50000"/>
                                </a:schemeClr>
                              </a:solidFill>
                              <a:latin typeface="Cambria Math" panose="02040503050406030204" pitchFamily="18" charset="0"/>
                            </a:rPr>
                            <m:t> </m:t>
                          </m:r>
                          <m:r>
                            <a:rPr lang="en-US" b="1" i="1">
                              <a:solidFill>
                                <a:schemeClr val="tx2">
                                  <a:lumMod val="50000"/>
                                </a:schemeClr>
                              </a:solidFill>
                              <a:latin typeface="Cambria Math"/>
                            </a:rPr>
                            <m:t>𝒆</m:t>
                          </m:r>
                        </m:e>
                        <m:sup>
                          <m:f>
                            <m:fPr>
                              <m:ctrlPr>
                                <a:rPr lang="en-US" b="1" i="1">
                                  <a:solidFill>
                                    <a:schemeClr val="tx2">
                                      <a:lumMod val="50000"/>
                                    </a:schemeClr>
                                  </a:solidFill>
                                  <a:latin typeface="Cambria Math"/>
                                </a:rPr>
                              </m:ctrlPr>
                            </m:fPr>
                            <m:num>
                              <m:sSub>
                                <m:sSubPr>
                                  <m:ctrlPr>
                                    <a:rPr lang="en-US" b="1" i="1" smtClean="0">
                                      <a:solidFill>
                                        <a:srgbClr val="FF0000"/>
                                      </a:solidFill>
                                      <a:latin typeface="Cambria Math"/>
                                    </a:rPr>
                                  </m:ctrlPr>
                                </m:sSubPr>
                                <m:e>
                                  <m:r>
                                    <a:rPr lang="en-US" b="1" i="1">
                                      <a:solidFill>
                                        <a:srgbClr val="FF0000"/>
                                      </a:solidFill>
                                      <a:latin typeface="Cambria Math"/>
                                    </a:rPr>
                                    <m:t>𝑽</m:t>
                                  </m:r>
                                </m:e>
                                <m:sub>
                                  <m:r>
                                    <a:rPr lang="en-US" b="1" i="1">
                                      <a:solidFill>
                                        <a:srgbClr val="FF0000"/>
                                      </a:solidFill>
                                      <a:latin typeface="Cambria Math"/>
                                    </a:rPr>
                                    <m:t>𝑮𝑺</m:t>
                                  </m:r>
                                </m:sub>
                              </m:sSub>
                            </m:num>
                            <m:den>
                              <m:r>
                                <a:rPr lang="en-US" b="1" i="1">
                                  <a:solidFill>
                                    <a:schemeClr val="tx2">
                                      <a:lumMod val="50000"/>
                                    </a:schemeClr>
                                  </a:solidFill>
                                  <a:latin typeface="Cambria Math"/>
                                </a:rPr>
                                <m:t>𝒏</m:t>
                              </m:r>
                              <m:sSub>
                                <m:sSubPr>
                                  <m:ctrlPr>
                                    <a:rPr lang="en-US" b="1" i="1">
                                      <a:solidFill>
                                        <a:schemeClr val="tx2">
                                          <a:lumMod val="50000"/>
                                        </a:schemeClr>
                                      </a:solidFill>
                                      <a:latin typeface="Cambria Math"/>
                                    </a:rPr>
                                  </m:ctrlPr>
                                </m:sSubPr>
                                <m:e>
                                  <m:r>
                                    <a:rPr lang="en-US" b="1" i="1">
                                      <a:solidFill>
                                        <a:schemeClr val="tx2">
                                          <a:lumMod val="50000"/>
                                        </a:schemeClr>
                                      </a:solidFill>
                                      <a:latin typeface="Cambria Math"/>
                                    </a:rPr>
                                    <m:t>𝑽</m:t>
                                  </m:r>
                                </m:e>
                                <m:sub>
                                  <m:r>
                                    <a:rPr lang="en-US" b="1" i="1">
                                      <a:solidFill>
                                        <a:schemeClr val="tx2">
                                          <a:lumMod val="50000"/>
                                        </a:schemeClr>
                                      </a:solidFill>
                                      <a:latin typeface="Cambria Math"/>
                                    </a:rPr>
                                    <m:t>𝒕𝒉𝒆𝒓𝒎𝒂𝒍</m:t>
                                  </m:r>
                                </m:sub>
                              </m:sSub>
                            </m:den>
                          </m:f>
                        </m:sup>
                      </m:sSup>
                      <m:r>
                        <a:rPr lang="en-US" b="1" i="1">
                          <a:solidFill>
                            <a:schemeClr val="tx2">
                              <a:lumMod val="50000"/>
                            </a:schemeClr>
                          </a:solidFill>
                          <a:latin typeface="Cambria Math"/>
                        </a:rPr>
                        <m:t> </m:t>
                      </m:r>
                    </m:oMath>
                  </m:oMathPara>
                </a14:m>
                <a:endParaRPr lang="en-US" b="1" dirty="0">
                  <a:solidFill>
                    <a:schemeClr val="tx2">
                      <a:lumMod val="50000"/>
                    </a:schemeClr>
                  </a:solidFill>
                </a:endParaRPr>
              </a:p>
            </p:txBody>
          </p:sp>
        </mc:Choice>
        <mc:Fallback xmlns="">
          <p:sp>
            <p:nvSpPr>
              <p:cNvPr id="12" name="Rectangle 11"/>
              <p:cNvSpPr>
                <a:spLocks noRot="1" noChangeAspect="1" noMove="1" noResize="1" noEditPoints="1" noAdjustHandles="1" noChangeArrowheads="1" noChangeShapeType="1" noTextEdit="1"/>
              </p:cNvSpPr>
              <p:nvPr/>
            </p:nvSpPr>
            <p:spPr>
              <a:xfrm>
                <a:off x="2353456" y="5184548"/>
                <a:ext cx="2004523" cy="639534"/>
              </a:xfrm>
              <a:prstGeom prst="rect">
                <a:avLst/>
              </a:prstGeom>
              <a:blipFill rotWithShape="0">
                <a:blip r:embed="rId7"/>
                <a:stretch>
                  <a:fillRect/>
                </a:stretch>
              </a:blipFill>
            </p:spPr>
            <p:txBody>
              <a:bodyPr/>
              <a:lstStyle/>
              <a:p>
                <a:r>
                  <a:rPr lang="en-US">
                    <a:noFill/>
                  </a:rPr>
                  <a:t> </a:t>
                </a:r>
              </a:p>
            </p:txBody>
          </p:sp>
        </mc:Fallback>
      </mc:AlternateContent>
      <p:grpSp>
        <p:nvGrpSpPr>
          <p:cNvPr id="18" name="Group 17"/>
          <p:cNvGrpSpPr/>
          <p:nvPr/>
        </p:nvGrpSpPr>
        <p:grpSpPr>
          <a:xfrm>
            <a:off x="1634017" y="2748951"/>
            <a:ext cx="1750667" cy="945132"/>
            <a:chOff x="1634017" y="2748951"/>
            <a:chExt cx="1750667" cy="945132"/>
          </a:xfrm>
        </p:grpSpPr>
        <p:sp>
          <p:nvSpPr>
            <p:cNvPr id="14" name="Arc 13"/>
            <p:cNvSpPr/>
            <p:nvPr/>
          </p:nvSpPr>
          <p:spPr>
            <a:xfrm rot="17747066">
              <a:off x="1533992" y="3153737"/>
              <a:ext cx="640371" cy="440322"/>
            </a:xfrm>
            <a:prstGeom prst="arc">
              <a:avLst>
                <a:gd name="adj1" fmla="val 11646519"/>
                <a:gd name="adj2" fmla="val 246139"/>
              </a:avLst>
            </a:prstGeom>
            <a:ln w="44450">
              <a:solidFill>
                <a:srgbClr val="00B05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Arc 38"/>
            <p:cNvSpPr/>
            <p:nvPr/>
          </p:nvSpPr>
          <p:spPr>
            <a:xfrm rot="2235058">
              <a:off x="2798661" y="2748951"/>
              <a:ext cx="586023" cy="489926"/>
            </a:xfrm>
            <a:prstGeom prst="arc">
              <a:avLst>
                <a:gd name="adj1" fmla="val 11646519"/>
                <a:gd name="adj2" fmla="val 246139"/>
              </a:avLst>
            </a:prstGeom>
            <a:ln w="44450">
              <a:solidFill>
                <a:srgbClr val="00B05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22025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11111E-6 -0.12685 L -1.11111E-6 -3.7037E-6 " pathEditMode="relative" rAng="0" ptsTypes="AA">
                                      <p:cBhvr>
                                        <p:cTn id="6" dur="2000" fill="hold"/>
                                        <p:tgtEl>
                                          <p:spTgt spid="35"/>
                                        </p:tgtEl>
                                        <p:attrNameLst>
                                          <p:attrName>ppt_x</p:attrName>
                                          <p:attrName>ppt_y</p:attrName>
                                        </p:attrNameLst>
                                      </p:cBhvr>
                                      <p:rCtr x="0" y="6343"/>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3.61111E-6 -1.85185E-6 L -0.05434 0.00857 L -0.05434 0.14769 L -0.05434 0.14838 " pathEditMode="relative" rAng="0" ptsTypes="AAAA">
                                      <p:cBhvr>
                                        <p:cTn id="16" dur="2000" fill="hold"/>
                                        <p:tgtEl>
                                          <p:spTgt spid="21"/>
                                        </p:tgtEl>
                                        <p:attrNameLst>
                                          <p:attrName>ppt_x</p:attrName>
                                          <p:attrName>ppt_y</p:attrName>
                                        </p:attrNameLst>
                                      </p:cBhvr>
                                      <p:rCtr x="-2726" y="7407"/>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11</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5"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Write Assist Techniques</a:t>
            </a:r>
            <a:endParaRPr lang="en-US" sz="4000" dirty="0">
              <a:latin typeface="Cambria" panose="02040503050406030204" pitchFamily="18" charset="0"/>
            </a:endParaRPr>
          </a:p>
        </p:txBody>
      </p:sp>
      <p:sp>
        <p:nvSpPr>
          <p:cNvPr id="30" name="TextBox 29"/>
          <p:cNvSpPr txBox="1"/>
          <p:nvPr/>
        </p:nvSpPr>
        <p:spPr>
          <a:xfrm>
            <a:off x="1039930" y="5830669"/>
            <a:ext cx="7875470" cy="646331"/>
          </a:xfrm>
          <a:prstGeom prst="rect">
            <a:avLst/>
          </a:prstGeom>
          <a:noFill/>
        </p:spPr>
        <p:txBody>
          <a:bodyPr wrap="square" rtlCol="0">
            <a:spAutoFit/>
          </a:bodyPr>
          <a:lstStyle/>
          <a:p>
            <a:pPr algn="ctr"/>
            <a:r>
              <a:rPr lang="en-US" b="1" dirty="0" smtClean="0">
                <a:solidFill>
                  <a:schemeClr val="tx2">
                    <a:lumMod val="50000"/>
                  </a:schemeClr>
                </a:solidFill>
                <a:latin typeface="Cambria" panose="02040503050406030204" pitchFamily="18" charset="0"/>
              </a:rPr>
              <a:t>Write Assist Techniques</a:t>
            </a:r>
            <a:endParaRPr lang="en-US" b="1" dirty="0">
              <a:solidFill>
                <a:schemeClr val="tx2">
                  <a:lumMod val="50000"/>
                </a:schemeClr>
              </a:solidFill>
              <a:latin typeface="Cambria" panose="02040503050406030204" pitchFamily="18" charset="0"/>
            </a:endParaRPr>
          </a:p>
          <a:p>
            <a:pPr algn="ctr"/>
            <a:r>
              <a:rPr lang="en-US" b="1" dirty="0">
                <a:solidFill>
                  <a:schemeClr val="tx2">
                    <a:lumMod val="50000"/>
                  </a:schemeClr>
                </a:solidFill>
                <a:latin typeface="Cambria" panose="02040503050406030204" pitchFamily="18" charset="0"/>
              </a:rPr>
              <a:t>a) </a:t>
            </a:r>
            <a:r>
              <a:rPr lang="en-US" b="1" dirty="0" smtClean="0">
                <a:solidFill>
                  <a:schemeClr val="tx2">
                    <a:lumMod val="50000"/>
                  </a:schemeClr>
                </a:solidFill>
                <a:latin typeface="Cambria" panose="02040503050406030204" pitchFamily="18" charset="0"/>
              </a:rPr>
              <a:t>VDD Lowering </a:t>
            </a:r>
            <a:r>
              <a:rPr lang="en-US" b="1" dirty="0">
                <a:solidFill>
                  <a:schemeClr val="tx2">
                    <a:lumMod val="50000"/>
                  </a:schemeClr>
                </a:solidFill>
                <a:latin typeface="Cambria" panose="02040503050406030204" pitchFamily="18" charset="0"/>
              </a:rPr>
              <a:t>b) </a:t>
            </a:r>
            <a:r>
              <a:rPr lang="en-US" b="1" dirty="0" smtClean="0">
                <a:solidFill>
                  <a:schemeClr val="tx2">
                    <a:lumMod val="50000"/>
                  </a:schemeClr>
                </a:solidFill>
                <a:latin typeface="Cambria" panose="02040503050406030204" pitchFamily="18" charset="0"/>
              </a:rPr>
              <a:t>VSS Raising c) WL Boosting d) Negative Bitline</a:t>
            </a:r>
            <a:endParaRPr lang="en-US" b="1" dirty="0">
              <a:solidFill>
                <a:schemeClr val="tx2">
                  <a:lumMod val="50000"/>
                </a:schemeClr>
              </a:solidFill>
              <a:latin typeface="Cambria" panose="02040503050406030204" pitchFamily="18" charset="0"/>
            </a:endParaRPr>
          </a:p>
        </p:txBody>
      </p:sp>
      <p:pic>
        <p:nvPicPr>
          <p:cNvPr id="29" name="Picture 28"/>
          <p:cNvPicPr>
            <a:picLocks noChangeAspect="1"/>
          </p:cNvPicPr>
          <p:nvPr/>
        </p:nvPicPr>
        <p:blipFill>
          <a:blip r:embed="rId3"/>
          <a:stretch>
            <a:fillRect/>
          </a:stretch>
        </p:blipFill>
        <p:spPr>
          <a:xfrm>
            <a:off x="1050744" y="1183687"/>
            <a:ext cx="7864656" cy="4555302"/>
          </a:xfrm>
          <a:prstGeom prst="rect">
            <a:avLst/>
          </a:prstGeom>
        </p:spPr>
      </p:pic>
    </p:spTree>
    <p:extLst>
      <p:ext uri="{BB962C8B-B14F-4D97-AF65-F5344CB8AC3E}">
        <p14:creationId xmlns:p14="http://schemas.microsoft.com/office/powerpoint/2010/main" val="1236317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12</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5" name="Title 1"/>
          <p:cNvSpPr>
            <a:spLocks noGrp="1"/>
          </p:cNvSpPr>
          <p:nvPr>
            <p:ph type="title"/>
          </p:nvPr>
        </p:nvSpPr>
        <p:spPr>
          <a:xfrm>
            <a:off x="914400" y="99042"/>
            <a:ext cx="8229600" cy="992966"/>
          </a:xfrm>
        </p:spPr>
        <p:txBody>
          <a:bodyPr>
            <a:normAutofit fontScale="90000"/>
          </a:bodyPr>
          <a:lstStyle/>
          <a:p>
            <a:r>
              <a:rPr lang="en-US" sz="4000" dirty="0" smtClean="0">
                <a:latin typeface="Cambria" panose="02040503050406030204" pitchFamily="18" charset="0"/>
              </a:rPr>
              <a:t>Choice of Assist Evaluation Metrics</a:t>
            </a:r>
            <a:endParaRPr lang="en-US" sz="4000" dirty="0">
              <a:latin typeface="Cambria" panose="02040503050406030204" pitchFamily="18" charset="0"/>
            </a:endParaRPr>
          </a:p>
        </p:txBody>
      </p:sp>
      <p:sp>
        <p:nvSpPr>
          <p:cNvPr id="13" name="TextBox 12"/>
          <p:cNvSpPr txBox="1"/>
          <p:nvPr/>
        </p:nvSpPr>
        <p:spPr>
          <a:xfrm>
            <a:off x="967903" y="1301769"/>
            <a:ext cx="7543800" cy="1477328"/>
          </a:xfrm>
          <a:prstGeom prst="rect">
            <a:avLst/>
          </a:prstGeom>
          <a:noFill/>
        </p:spPr>
        <p:txBody>
          <a:bodyPr wrap="square" rtlCol="0">
            <a:spAutoFit/>
          </a:bodyPr>
          <a:lstStyle/>
          <a:p>
            <a:r>
              <a:rPr lang="en-US" b="1" dirty="0">
                <a:solidFill>
                  <a:schemeClr val="tx2">
                    <a:lumMod val="50000"/>
                  </a:schemeClr>
                </a:solidFill>
                <a:latin typeface="Cambria" panose="02040503050406030204" pitchFamily="18" charset="0"/>
              </a:rPr>
              <a:t>Dynamic (time </a:t>
            </a:r>
            <a:r>
              <a:rPr lang="en-US" b="1" dirty="0" smtClean="0">
                <a:solidFill>
                  <a:schemeClr val="tx2">
                    <a:lumMod val="50000"/>
                  </a:schemeClr>
                </a:solidFill>
                <a:latin typeface="Cambria" panose="02040503050406030204" pitchFamily="18" charset="0"/>
              </a:rPr>
              <a:t>dependent ) - </a:t>
            </a:r>
            <a:r>
              <a:rPr lang="en-US" b="1" dirty="0">
                <a:solidFill>
                  <a:schemeClr val="tx2">
                    <a:lumMod val="50000"/>
                  </a:schemeClr>
                </a:solidFill>
                <a:latin typeface="Cambria" panose="02040503050406030204" pitchFamily="18" charset="0"/>
              </a:rPr>
              <a:t>Static (time </a:t>
            </a:r>
            <a:r>
              <a:rPr lang="en-US" b="1" dirty="0" smtClean="0">
                <a:solidFill>
                  <a:schemeClr val="tx2">
                    <a:lumMod val="50000"/>
                  </a:schemeClr>
                </a:solidFill>
                <a:latin typeface="Cambria" panose="02040503050406030204" pitchFamily="18" charset="0"/>
              </a:rPr>
              <a:t>independent ) write </a:t>
            </a:r>
            <a:r>
              <a:rPr lang="en-US" b="1" dirty="0">
                <a:solidFill>
                  <a:schemeClr val="tx2">
                    <a:lumMod val="50000"/>
                  </a:schemeClr>
                </a:solidFill>
                <a:latin typeface="Cambria" panose="02040503050406030204" pitchFamily="18" charset="0"/>
              </a:rPr>
              <a:t>ability:</a:t>
            </a:r>
          </a:p>
          <a:p>
            <a:endParaRPr lang="en-US" b="1" dirty="0" smtClean="0">
              <a:solidFill>
                <a:schemeClr val="tx2">
                  <a:lumMod val="50000"/>
                </a:schemeClr>
              </a:solidFill>
              <a:latin typeface="Cambria" panose="02040503050406030204" pitchFamily="18" charset="0"/>
            </a:endParaRPr>
          </a:p>
          <a:p>
            <a:r>
              <a:rPr lang="en-US" b="1" dirty="0" smtClean="0">
                <a:solidFill>
                  <a:schemeClr val="tx2">
                    <a:lumMod val="50000"/>
                  </a:schemeClr>
                </a:solidFill>
                <a:latin typeface="Cambria" panose="02040503050406030204" pitchFamily="18" charset="0"/>
              </a:rPr>
              <a:t>Dynamic Write-Ability :</a:t>
            </a:r>
          </a:p>
          <a:p>
            <a:r>
              <a:rPr lang="en-US" b="1" dirty="0">
                <a:solidFill>
                  <a:schemeClr val="tx2">
                    <a:lumMod val="50000"/>
                  </a:schemeClr>
                </a:solidFill>
                <a:latin typeface="Cambria" panose="02040503050406030204" pitchFamily="18" charset="0"/>
              </a:rPr>
              <a:t>	</a:t>
            </a:r>
            <a:r>
              <a:rPr lang="en-US" b="1" dirty="0" smtClean="0">
                <a:solidFill>
                  <a:schemeClr val="tx2">
                    <a:lumMod val="50000"/>
                  </a:schemeClr>
                </a:solidFill>
                <a:latin typeface="Cambria" panose="02040503050406030204" pitchFamily="18" charset="0"/>
              </a:rPr>
              <a:t>	</a:t>
            </a:r>
            <a:r>
              <a:rPr lang="en-US" dirty="0" smtClean="0">
                <a:solidFill>
                  <a:schemeClr val="tx2">
                    <a:lumMod val="50000"/>
                  </a:schemeClr>
                </a:solidFill>
                <a:latin typeface="Cambria" panose="02040503050406030204" pitchFamily="18" charset="0"/>
              </a:rPr>
              <a:t>The time by which write operation should be completed; 		speed of the operation is main concern.</a:t>
            </a:r>
          </a:p>
        </p:txBody>
      </p:sp>
      <p:sp>
        <p:nvSpPr>
          <p:cNvPr id="54" name="TextBox 53"/>
          <p:cNvSpPr txBox="1"/>
          <p:nvPr/>
        </p:nvSpPr>
        <p:spPr>
          <a:xfrm>
            <a:off x="888612" y="3066734"/>
            <a:ext cx="6584244" cy="646331"/>
          </a:xfrm>
          <a:prstGeom prst="rect">
            <a:avLst/>
          </a:prstGeom>
          <a:noFill/>
        </p:spPr>
        <p:txBody>
          <a:bodyPr wrap="square" rtlCol="0">
            <a:spAutoFit/>
          </a:bodyPr>
          <a:lstStyle/>
          <a:p>
            <a:r>
              <a:rPr lang="en-US" b="1" dirty="0" smtClean="0">
                <a:solidFill>
                  <a:schemeClr val="tx2">
                    <a:lumMod val="50000"/>
                  </a:schemeClr>
                </a:solidFill>
                <a:latin typeface="Cambria" panose="02040503050406030204" pitchFamily="18" charset="0"/>
              </a:rPr>
              <a:t>Critical wordline pulse </a:t>
            </a:r>
            <a:r>
              <a:rPr lang="en-US" dirty="0" smtClean="0">
                <a:solidFill>
                  <a:schemeClr val="tx2">
                    <a:lumMod val="50000"/>
                  </a:schemeClr>
                </a:solidFill>
                <a:latin typeface="Cambria" panose="02040503050406030204" pitchFamily="18" charset="0"/>
              </a:rPr>
              <a:t>(WLcrit): </a:t>
            </a:r>
            <a:r>
              <a:rPr lang="en-US" dirty="0">
                <a:solidFill>
                  <a:schemeClr val="tx2">
                    <a:lumMod val="50000"/>
                  </a:schemeClr>
                </a:solidFill>
                <a:latin typeface="Cambria" panose="02040503050406030204" pitchFamily="18" charset="0"/>
              </a:rPr>
              <a:t>minimum width of word-line(WL) pulse during which the bitcell changes state</a:t>
            </a:r>
            <a:r>
              <a:rPr lang="en-US" dirty="0" smtClean="0">
                <a:solidFill>
                  <a:schemeClr val="tx2">
                    <a:lumMod val="50000"/>
                  </a:schemeClr>
                </a:solidFill>
                <a:latin typeface="Cambria" panose="02040503050406030204" pitchFamily="18" charset="0"/>
              </a:rPr>
              <a:t>.</a:t>
            </a:r>
            <a:endParaRPr lang="en-US" dirty="0">
              <a:solidFill>
                <a:schemeClr val="tx2">
                  <a:lumMod val="50000"/>
                </a:schemeClr>
              </a:solidFill>
              <a:latin typeface="Cambria" panose="02040503050406030204" pitchFamily="18" charset="0"/>
            </a:endParaRPr>
          </a:p>
        </p:txBody>
      </p:sp>
      <p:grpSp>
        <p:nvGrpSpPr>
          <p:cNvPr id="6" name="Group 5"/>
          <p:cNvGrpSpPr/>
          <p:nvPr/>
        </p:nvGrpSpPr>
        <p:grpSpPr>
          <a:xfrm>
            <a:off x="7320063" y="2655785"/>
            <a:ext cx="3647873" cy="1798967"/>
            <a:chOff x="6810406" y="2670074"/>
            <a:chExt cx="3647873" cy="1798967"/>
          </a:xfrm>
        </p:grpSpPr>
        <p:graphicFrame>
          <p:nvGraphicFramePr>
            <p:cNvPr id="56" name="Object 55"/>
            <p:cNvGraphicFramePr>
              <a:graphicFrameLocks noChangeAspect="1"/>
            </p:cNvGraphicFramePr>
            <p:nvPr>
              <p:extLst>
                <p:ext uri="{D42A27DB-BD31-4B8C-83A1-F6EECF244321}">
                  <p14:modId xmlns:p14="http://schemas.microsoft.com/office/powerpoint/2010/main" val="3190228865"/>
                </p:ext>
              </p:extLst>
            </p:nvPr>
          </p:nvGraphicFramePr>
          <p:xfrm>
            <a:off x="6810406" y="2670074"/>
            <a:ext cx="3647873" cy="1798967"/>
          </p:xfrm>
          <a:graphic>
            <a:graphicData uri="http://schemas.openxmlformats.org/presentationml/2006/ole">
              <mc:AlternateContent xmlns:mc="http://schemas.openxmlformats.org/markup-compatibility/2006">
                <mc:Choice xmlns:v="urn:schemas-microsoft-com:vml" Requires="v">
                  <p:oleObj spid="_x0000_s32003" name="Visio" r:id="rId5" imgW="2400401" imgH="895485" progId="Visio.Drawing.11">
                    <p:embed/>
                  </p:oleObj>
                </mc:Choice>
                <mc:Fallback>
                  <p:oleObj name="Visio" r:id="rId5" imgW="2400401" imgH="895485" progId="Visio.Drawing.11">
                    <p:embed/>
                    <p:pic>
                      <p:nvPicPr>
                        <p:cNvPr id="0" name=""/>
                        <p:cNvPicPr>
                          <a:picLocks noChangeAspect="1" noChangeArrowheads="1"/>
                        </p:cNvPicPr>
                        <p:nvPr/>
                      </p:nvPicPr>
                      <p:blipFill>
                        <a:blip r:embed="rId6"/>
                        <a:srcRect/>
                        <a:stretch>
                          <a:fillRect/>
                        </a:stretch>
                      </p:blipFill>
                      <p:spPr bwMode="auto">
                        <a:xfrm>
                          <a:off x="6810406" y="2670074"/>
                          <a:ext cx="3647873" cy="1798967"/>
                        </a:xfrm>
                        <a:prstGeom prst="rect">
                          <a:avLst/>
                        </a:prstGeom>
                        <a:noFill/>
                        <a:ln>
                          <a:noFill/>
                        </a:ln>
                      </p:spPr>
                    </p:pic>
                  </p:oleObj>
                </mc:Fallback>
              </mc:AlternateContent>
            </a:graphicData>
          </a:graphic>
        </p:graphicFrame>
        <p:cxnSp>
          <p:nvCxnSpPr>
            <p:cNvPr id="57" name="Curved Connector 56"/>
            <p:cNvCxnSpPr/>
            <p:nvPr/>
          </p:nvCxnSpPr>
          <p:spPr>
            <a:xfrm rot="5400000">
              <a:off x="7474547" y="3681956"/>
              <a:ext cx="381330" cy="323302"/>
            </a:xfrm>
            <a:prstGeom prst="curvedConnector3">
              <a:avLst>
                <a:gd name="adj1" fmla="val 9184"/>
              </a:avLst>
            </a:prstGeom>
            <a:ln w="31750">
              <a:tailEnd type="triangl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194355" y="2922588"/>
              <a:ext cx="555402" cy="166796"/>
              <a:chOff x="1843790" y="2443397"/>
              <a:chExt cx="1124262" cy="359761"/>
            </a:xfrm>
          </p:grpSpPr>
          <p:cxnSp>
            <p:nvCxnSpPr>
              <p:cNvPr id="38" name="Straight Connector 37"/>
              <p:cNvCxnSpPr/>
              <p:nvPr/>
            </p:nvCxnSpPr>
            <p:spPr>
              <a:xfrm>
                <a:off x="1843790" y="2803158"/>
                <a:ext cx="284813"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128603" y="244339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625777" y="244339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625776" y="2803158"/>
                <a:ext cx="342276"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128603" y="2443397"/>
                <a:ext cx="502171"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grpSp>
      <p:grpSp>
        <p:nvGrpSpPr>
          <p:cNvPr id="12" name="Group 11"/>
          <p:cNvGrpSpPr/>
          <p:nvPr/>
        </p:nvGrpSpPr>
        <p:grpSpPr>
          <a:xfrm>
            <a:off x="1204387" y="4111682"/>
            <a:ext cx="5695544" cy="2392931"/>
            <a:chOff x="967904" y="3160491"/>
            <a:chExt cx="5695544" cy="2392931"/>
          </a:xfrm>
        </p:grpSpPr>
        <p:grpSp>
          <p:nvGrpSpPr>
            <p:cNvPr id="44" name="Group 43"/>
            <p:cNvGrpSpPr/>
            <p:nvPr/>
          </p:nvGrpSpPr>
          <p:grpSpPr>
            <a:xfrm>
              <a:off x="967904" y="3160491"/>
              <a:ext cx="5695544" cy="2122480"/>
              <a:chOff x="1075286" y="1954538"/>
              <a:chExt cx="7611514" cy="2722393"/>
            </a:xfrm>
          </p:grpSpPr>
          <p:pic>
            <p:nvPicPr>
              <p:cNvPr id="45" name="Picture 44"/>
              <p:cNvPicPr>
                <a:picLocks noChangeAspect="1"/>
              </p:cNvPicPr>
              <p:nvPr/>
            </p:nvPicPr>
            <p:blipFill>
              <a:blip r:embed="rId7"/>
              <a:stretch>
                <a:fillRect/>
              </a:stretch>
            </p:blipFill>
            <p:spPr>
              <a:xfrm>
                <a:off x="1075286" y="1954538"/>
                <a:ext cx="7611514" cy="2722393"/>
              </a:xfrm>
              <a:prstGeom prst="rect">
                <a:avLst/>
              </a:prstGeom>
            </p:spPr>
          </p:pic>
          <p:sp>
            <p:nvSpPr>
              <p:cNvPr id="46" name="TextBox 45"/>
              <p:cNvSpPr txBox="1"/>
              <p:nvPr/>
            </p:nvSpPr>
            <p:spPr>
              <a:xfrm>
                <a:off x="2817257" y="2263515"/>
                <a:ext cx="1086516" cy="394769"/>
              </a:xfrm>
              <a:prstGeom prst="rect">
                <a:avLst/>
              </a:prstGeom>
              <a:noFill/>
            </p:spPr>
            <p:txBody>
              <a:bodyPr wrap="square" rtlCol="0">
                <a:spAutoFit/>
              </a:bodyPr>
              <a:lstStyle/>
              <a:p>
                <a:r>
                  <a:rPr lang="en-US" sz="1400" b="1" dirty="0" smtClean="0">
                    <a:solidFill>
                      <a:schemeClr val="tx2">
                        <a:lumMod val="50000"/>
                      </a:schemeClr>
                    </a:solidFill>
                  </a:rPr>
                  <a:t>&lt; WLcrit</a:t>
                </a:r>
                <a:endParaRPr lang="en-US" sz="1400" b="1" dirty="0">
                  <a:solidFill>
                    <a:schemeClr val="tx2">
                      <a:lumMod val="50000"/>
                    </a:schemeClr>
                  </a:solidFill>
                </a:endParaRPr>
              </a:p>
            </p:txBody>
          </p:sp>
          <p:sp>
            <p:nvSpPr>
              <p:cNvPr id="47" name="TextBox 46"/>
              <p:cNvSpPr txBox="1"/>
              <p:nvPr/>
            </p:nvSpPr>
            <p:spPr>
              <a:xfrm>
                <a:off x="6658129" y="2278505"/>
                <a:ext cx="1226036" cy="394769"/>
              </a:xfrm>
              <a:prstGeom prst="rect">
                <a:avLst/>
              </a:prstGeom>
              <a:noFill/>
            </p:spPr>
            <p:txBody>
              <a:bodyPr wrap="square" rtlCol="0">
                <a:spAutoFit/>
              </a:bodyPr>
              <a:lstStyle/>
              <a:p>
                <a:r>
                  <a:rPr lang="en-US" sz="1400" b="1" dirty="0">
                    <a:solidFill>
                      <a:schemeClr val="tx2">
                        <a:lumMod val="50000"/>
                      </a:schemeClr>
                    </a:solidFill>
                  </a:rPr>
                  <a:t>≥</a:t>
                </a:r>
                <a:r>
                  <a:rPr lang="en-US" sz="1400" b="1" dirty="0" smtClean="0">
                    <a:solidFill>
                      <a:schemeClr val="tx2">
                        <a:lumMod val="50000"/>
                      </a:schemeClr>
                    </a:solidFill>
                  </a:rPr>
                  <a:t> WLcrit</a:t>
                </a:r>
                <a:endParaRPr lang="en-US" sz="1400" b="1" dirty="0">
                  <a:solidFill>
                    <a:schemeClr val="tx2">
                      <a:lumMod val="50000"/>
                    </a:schemeClr>
                  </a:solidFill>
                </a:endParaRPr>
              </a:p>
            </p:txBody>
          </p:sp>
        </p:grpSp>
        <p:sp>
          <p:nvSpPr>
            <p:cNvPr id="10" name="TextBox 9"/>
            <p:cNvSpPr txBox="1"/>
            <p:nvPr/>
          </p:nvSpPr>
          <p:spPr>
            <a:xfrm>
              <a:off x="5790216" y="5276423"/>
              <a:ext cx="873232" cy="276999"/>
            </a:xfrm>
            <a:prstGeom prst="rect">
              <a:avLst/>
            </a:prstGeom>
            <a:noFill/>
          </p:spPr>
          <p:txBody>
            <a:bodyPr wrap="square" rtlCol="0">
              <a:spAutoFit/>
            </a:bodyPr>
            <a:lstStyle/>
            <a:p>
              <a:r>
                <a:rPr lang="en-US" sz="1200" b="1" dirty="0" smtClean="0">
                  <a:solidFill>
                    <a:schemeClr val="tx2">
                      <a:lumMod val="50000"/>
                    </a:schemeClr>
                  </a:solidFill>
                </a:rPr>
                <a:t>Source: [1]</a:t>
              </a:r>
              <a:endParaRPr lang="en-US" sz="1200" b="1" dirty="0">
                <a:solidFill>
                  <a:schemeClr val="tx2">
                    <a:lumMod val="50000"/>
                  </a:schemeClr>
                </a:solidFill>
              </a:endParaRPr>
            </a:p>
          </p:txBody>
        </p:sp>
      </p:grpSp>
    </p:spTree>
    <p:extLst>
      <p:ext uri="{BB962C8B-B14F-4D97-AF65-F5344CB8AC3E}">
        <p14:creationId xmlns:p14="http://schemas.microsoft.com/office/powerpoint/2010/main" val="68208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13</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5" name="Title 1"/>
          <p:cNvSpPr>
            <a:spLocks noGrp="1"/>
          </p:cNvSpPr>
          <p:nvPr>
            <p:ph type="title"/>
          </p:nvPr>
        </p:nvSpPr>
        <p:spPr>
          <a:xfrm>
            <a:off x="914400" y="99042"/>
            <a:ext cx="8229600" cy="992966"/>
          </a:xfrm>
        </p:spPr>
        <p:txBody>
          <a:bodyPr>
            <a:normAutofit fontScale="90000"/>
          </a:bodyPr>
          <a:lstStyle/>
          <a:p>
            <a:r>
              <a:rPr lang="en-US" sz="4000" dirty="0" smtClean="0">
                <a:latin typeface="Cambria" panose="02040503050406030204" pitchFamily="18" charset="0"/>
              </a:rPr>
              <a:t>Choice of Assist Evaluation Metrics</a:t>
            </a:r>
            <a:endParaRPr lang="en-US" sz="4000" dirty="0">
              <a:latin typeface="Cambria" panose="02040503050406030204" pitchFamily="18" charset="0"/>
            </a:endParaRPr>
          </a:p>
        </p:txBody>
      </p:sp>
      <p:sp>
        <p:nvSpPr>
          <p:cNvPr id="13" name="TextBox 12"/>
          <p:cNvSpPr txBox="1"/>
          <p:nvPr/>
        </p:nvSpPr>
        <p:spPr>
          <a:xfrm>
            <a:off x="967903" y="1301769"/>
            <a:ext cx="7543800" cy="1477328"/>
          </a:xfrm>
          <a:prstGeom prst="rect">
            <a:avLst/>
          </a:prstGeom>
          <a:noFill/>
        </p:spPr>
        <p:txBody>
          <a:bodyPr wrap="square" rtlCol="0">
            <a:spAutoFit/>
          </a:bodyPr>
          <a:lstStyle/>
          <a:p>
            <a:r>
              <a:rPr lang="en-US" b="1" dirty="0">
                <a:solidFill>
                  <a:schemeClr val="tx2">
                    <a:lumMod val="50000"/>
                  </a:schemeClr>
                </a:solidFill>
                <a:latin typeface="Cambria" panose="02040503050406030204" pitchFamily="18" charset="0"/>
              </a:rPr>
              <a:t>Dynamic (time dependent ) - Static (time independent ) write ability</a:t>
            </a:r>
            <a:r>
              <a:rPr lang="en-US" b="1" dirty="0" smtClean="0">
                <a:solidFill>
                  <a:schemeClr val="tx2">
                    <a:lumMod val="50000"/>
                  </a:schemeClr>
                </a:solidFill>
                <a:latin typeface="Cambria" panose="02040503050406030204" pitchFamily="18" charset="0"/>
              </a:rPr>
              <a:t>:</a:t>
            </a:r>
          </a:p>
          <a:p>
            <a:endParaRPr lang="en-US" b="1" dirty="0" smtClean="0">
              <a:solidFill>
                <a:schemeClr val="tx2">
                  <a:lumMod val="50000"/>
                </a:schemeClr>
              </a:solidFill>
              <a:latin typeface="Cambria" panose="02040503050406030204" pitchFamily="18" charset="0"/>
            </a:endParaRPr>
          </a:p>
          <a:p>
            <a:r>
              <a:rPr lang="en-US" b="1" dirty="0" smtClean="0">
                <a:solidFill>
                  <a:schemeClr val="tx2">
                    <a:lumMod val="50000"/>
                  </a:schemeClr>
                </a:solidFill>
                <a:latin typeface="Cambria" panose="02040503050406030204" pitchFamily="18" charset="0"/>
              </a:rPr>
              <a:t>Static Write-Ability (Write Margin):</a:t>
            </a:r>
          </a:p>
          <a:p>
            <a:r>
              <a:rPr lang="en-US" b="1" dirty="0">
                <a:solidFill>
                  <a:schemeClr val="tx2">
                    <a:lumMod val="50000"/>
                  </a:schemeClr>
                </a:solidFill>
                <a:latin typeface="Cambria" panose="02040503050406030204" pitchFamily="18" charset="0"/>
              </a:rPr>
              <a:t>	</a:t>
            </a:r>
            <a:r>
              <a:rPr lang="en-US" b="1" dirty="0" smtClean="0">
                <a:solidFill>
                  <a:schemeClr val="tx2">
                    <a:lumMod val="50000"/>
                  </a:schemeClr>
                </a:solidFill>
                <a:latin typeface="Cambria" panose="02040503050406030204" pitchFamily="18" charset="0"/>
              </a:rPr>
              <a:t>	</a:t>
            </a:r>
            <a:r>
              <a:rPr lang="en-US" dirty="0" smtClean="0">
                <a:solidFill>
                  <a:schemeClr val="tx2">
                    <a:lumMod val="50000"/>
                  </a:schemeClr>
                </a:solidFill>
                <a:latin typeface="Cambria" panose="02040503050406030204" pitchFamily="18" charset="0"/>
              </a:rPr>
              <a:t>The speed of operation is not prime goal;</a:t>
            </a:r>
          </a:p>
          <a:p>
            <a:r>
              <a:rPr lang="en-US" dirty="0" smtClean="0">
                <a:solidFill>
                  <a:schemeClr val="tx2">
                    <a:lumMod val="50000"/>
                  </a:schemeClr>
                </a:solidFill>
                <a:latin typeface="Cambria" panose="02040503050406030204" pitchFamily="18" charset="0"/>
              </a:rPr>
              <a:t>		but the functionality at possible lower supply</a:t>
            </a:r>
            <a:r>
              <a:rPr lang="en-US" dirty="0">
                <a:solidFill>
                  <a:schemeClr val="tx2">
                    <a:lumMod val="50000"/>
                  </a:schemeClr>
                </a:solidFill>
                <a:latin typeface="Cambria" panose="02040503050406030204" pitchFamily="18" charset="0"/>
              </a:rPr>
              <a:t> </a:t>
            </a:r>
          </a:p>
        </p:txBody>
      </p:sp>
      <p:sp>
        <p:nvSpPr>
          <p:cNvPr id="54" name="TextBox 53"/>
          <p:cNvSpPr txBox="1"/>
          <p:nvPr/>
        </p:nvSpPr>
        <p:spPr>
          <a:xfrm>
            <a:off x="5161279" y="4994993"/>
            <a:ext cx="3394954" cy="1200329"/>
          </a:xfrm>
          <a:prstGeom prst="rect">
            <a:avLst/>
          </a:prstGeom>
          <a:noFill/>
        </p:spPr>
        <p:txBody>
          <a:bodyPr wrap="square" rtlCol="0">
            <a:spAutoFit/>
          </a:bodyPr>
          <a:lstStyle/>
          <a:p>
            <a:r>
              <a:rPr lang="en-US" dirty="0" smtClean="0">
                <a:solidFill>
                  <a:schemeClr val="tx2">
                    <a:lumMod val="50000"/>
                  </a:schemeClr>
                </a:solidFill>
                <a:latin typeface="Cambria" panose="02040503050406030204" pitchFamily="18" charset="0"/>
              </a:rPr>
              <a:t>“An </a:t>
            </a:r>
            <a:r>
              <a:rPr lang="en-US" dirty="0">
                <a:solidFill>
                  <a:schemeClr val="tx2">
                    <a:lumMod val="50000"/>
                  </a:schemeClr>
                </a:solidFill>
                <a:latin typeface="Cambria" panose="02040503050406030204" pitchFamily="18" charset="0"/>
              </a:rPr>
              <a:t>ability of the cell to get flipped before the word line voltage reaches to the </a:t>
            </a:r>
            <a:r>
              <a:rPr lang="en-US" dirty="0" smtClean="0">
                <a:solidFill>
                  <a:schemeClr val="tx2">
                    <a:lumMod val="50000"/>
                  </a:schemeClr>
                </a:solidFill>
                <a:latin typeface="Cambria" panose="02040503050406030204" pitchFamily="18" charset="0"/>
              </a:rPr>
              <a:t>maximum voltage of WL signal”</a:t>
            </a:r>
            <a:endParaRPr lang="en-US" dirty="0"/>
          </a:p>
        </p:txBody>
      </p:sp>
      <p:grpSp>
        <p:nvGrpSpPr>
          <p:cNvPr id="74" name="Group 73"/>
          <p:cNvGrpSpPr/>
          <p:nvPr/>
        </p:nvGrpSpPr>
        <p:grpSpPr>
          <a:xfrm>
            <a:off x="5721457" y="2779097"/>
            <a:ext cx="3647873" cy="1798967"/>
            <a:chOff x="5087565" y="2972146"/>
            <a:chExt cx="3647873" cy="1798967"/>
          </a:xfrm>
        </p:grpSpPr>
        <p:graphicFrame>
          <p:nvGraphicFramePr>
            <p:cNvPr id="56" name="Object 55"/>
            <p:cNvGraphicFramePr>
              <a:graphicFrameLocks noChangeAspect="1"/>
            </p:cNvGraphicFramePr>
            <p:nvPr>
              <p:extLst>
                <p:ext uri="{D42A27DB-BD31-4B8C-83A1-F6EECF244321}">
                  <p14:modId xmlns:p14="http://schemas.microsoft.com/office/powerpoint/2010/main" val="2366345261"/>
                </p:ext>
              </p:extLst>
            </p:nvPr>
          </p:nvGraphicFramePr>
          <p:xfrm>
            <a:off x="5087565" y="2972146"/>
            <a:ext cx="3647873" cy="1798967"/>
          </p:xfrm>
          <a:graphic>
            <a:graphicData uri="http://schemas.openxmlformats.org/presentationml/2006/ole">
              <mc:AlternateContent xmlns:mc="http://schemas.openxmlformats.org/markup-compatibility/2006">
                <mc:Choice xmlns:v="urn:schemas-microsoft-com:vml" Requires="v">
                  <p:oleObj spid="_x0000_s30987" name="Visio" r:id="rId5" imgW="2400401" imgH="895485" progId="Visio.Drawing.11">
                    <p:embed/>
                  </p:oleObj>
                </mc:Choice>
                <mc:Fallback>
                  <p:oleObj name="Visio" r:id="rId5" imgW="2400401" imgH="895485" progId="Visio.Drawing.11">
                    <p:embed/>
                    <p:pic>
                      <p:nvPicPr>
                        <p:cNvPr id="0" name="Object 15"/>
                        <p:cNvPicPr>
                          <a:picLocks noChangeAspect="1" noChangeArrowheads="1"/>
                        </p:cNvPicPr>
                        <p:nvPr/>
                      </p:nvPicPr>
                      <p:blipFill>
                        <a:blip r:embed="rId6"/>
                        <a:srcRect/>
                        <a:stretch>
                          <a:fillRect/>
                        </a:stretch>
                      </p:blipFill>
                      <p:spPr bwMode="auto">
                        <a:xfrm>
                          <a:off x="5087565" y="2972146"/>
                          <a:ext cx="3647873" cy="1798967"/>
                        </a:xfrm>
                        <a:prstGeom prst="rect">
                          <a:avLst/>
                        </a:prstGeom>
                        <a:noFill/>
                        <a:ln>
                          <a:noFill/>
                        </a:ln>
                      </p:spPr>
                    </p:pic>
                  </p:oleObj>
                </mc:Fallback>
              </mc:AlternateContent>
            </a:graphicData>
          </a:graphic>
        </p:graphicFrame>
        <p:cxnSp>
          <p:nvCxnSpPr>
            <p:cNvPr id="57" name="Curved Connector 56"/>
            <p:cNvCxnSpPr/>
            <p:nvPr/>
          </p:nvCxnSpPr>
          <p:spPr>
            <a:xfrm rot="5400000">
              <a:off x="5803792" y="3931540"/>
              <a:ext cx="381330" cy="323302"/>
            </a:xfrm>
            <a:prstGeom prst="curvedConnector3">
              <a:avLst>
                <a:gd name="adj1" fmla="val 9184"/>
              </a:avLst>
            </a:prstGeom>
            <a:ln w="31750">
              <a:tailEnd type="triangle"/>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a:xfrm>
              <a:off x="5496128" y="3108060"/>
              <a:ext cx="523788" cy="255557"/>
              <a:chOff x="5496128" y="3108060"/>
              <a:chExt cx="523788" cy="255557"/>
            </a:xfrm>
          </p:grpSpPr>
          <p:cxnSp>
            <p:nvCxnSpPr>
              <p:cNvPr id="64" name="Straight Connector 63"/>
              <p:cNvCxnSpPr/>
              <p:nvPr/>
            </p:nvCxnSpPr>
            <p:spPr>
              <a:xfrm>
                <a:off x="5496128" y="3343115"/>
                <a:ext cx="119425" cy="1077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615553" y="3109106"/>
                <a:ext cx="0" cy="25451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598786" y="3108060"/>
                <a:ext cx="421130"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grpSp>
      <p:grpSp>
        <p:nvGrpSpPr>
          <p:cNvPr id="34" name="Group 33"/>
          <p:cNvGrpSpPr/>
          <p:nvPr/>
        </p:nvGrpSpPr>
        <p:grpSpPr>
          <a:xfrm>
            <a:off x="2921274" y="3352968"/>
            <a:ext cx="4121552" cy="1642025"/>
            <a:chOff x="2921274" y="3352968"/>
            <a:chExt cx="4121552" cy="1642025"/>
          </a:xfrm>
        </p:grpSpPr>
        <p:cxnSp>
          <p:nvCxnSpPr>
            <p:cNvPr id="31" name="Straight Arrow Connector 30"/>
            <p:cNvCxnSpPr/>
            <p:nvPr/>
          </p:nvCxnSpPr>
          <p:spPr>
            <a:xfrm flipH="1">
              <a:off x="2921274" y="3352968"/>
              <a:ext cx="13839" cy="864757"/>
            </a:xfrm>
            <a:prstGeom prst="straightConnector1">
              <a:avLst/>
            </a:prstGeom>
            <a:ln w="22225">
              <a:solidFill>
                <a:schemeClr val="tx2">
                  <a:lumMod val="50000"/>
                </a:schemeClr>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Curved Connector 47"/>
            <p:cNvCxnSpPr/>
            <p:nvPr/>
          </p:nvCxnSpPr>
          <p:spPr>
            <a:xfrm rot="10800000">
              <a:off x="2936478" y="3901426"/>
              <a:ext cx="1999361" cy="728268"/>
            </a:xfrm>
            <a:prstGeom prst="curvedConnector3">
              <a:avLst/>
            </a:prstGeom>
            <a:ln w="158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009745" y="4348662"/>
              <a:ext cx="2033081" cy="646331"/>
            </a:xfrm>
            <a:prstGeom prst="rect">
              <a:avLst/>
            </a:prstGeom>
            <a:noFill/>
          </p:spPr>
          <p:txBody>
            <a:bodyPr wrap="square" rtlCol="0">
              <a:spAutoFit/>
            </a:bodyPr>
            <a:lstStyle/>
            <a:p>
              <a:r>
                <a:rPr lang="en-US" b="1" dirty="0" smtClean="0">
                  <a:solidFill>
                    <a:schemeClr val="accent4">
                      <a:lumMod val="50000"/>
                    </a:schemeClr>
                  </a:solidFill>
                  <a:latin typeface="Cambria" panose="02040503050406030204" pitchFamily="18" charset="0"/>
                </a:rPr>
                <a:t>Write Margin (WM)</a:t>
              </a:r>
              <a:endParaRPr lang="en-US" b="1" dirty="0">
                <a:solidFill>
                  <a:schemeClr val="accent4">
                    <a:lumMod val="50000"/>
                  </a:schemeClr>
                </a:solidFill>
                <a:latin typeface="Cambria" panose="02040503050406030204" pitchFamily="18" charset="0"/>
              </a:endParaRPr>
            </a:p>
          </p:txBody>
        </p:sp>
        <p:cxnSp>
          <p:nvCxnSpPr>
            <p:cNvPr id="21" name="Straight Connector 20"/>
            <p:cNvCxnSpPr/>
            <p:nvPr/>
          </p:nvCxnSpPr>
          <p:spPr>
            <a:xfrm>
              <a:off x="2943885" y="4232715"/>
              <a:ext cx="6920" cy="625035"/>
            </a:xfrm>
            <a:prstGeom prst="line">
              <a:avLst/>
            </a:prstGeom>
            <a:ln w="28575">
              <a:solidFill>
                <a:schemeClr val="tx2">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1086259" y="3178951"/>
            <a:ext cx="4181224" cy="2313818"/>
            <a:chOff x="1086259" y="3178951"/>
            <a:chExt cx="4181224" cy="2313818"/>
          </a:xfrm>
        </p:grpSpPr>
        <p:cxnSp>
          <p:nvCxnSpPr>
            <p:cNvPr id="9" name="Straight Connector 8"/>
            <p:cNvCxnSpPr/>
            <p:nvPr/>
          </p:nvCxnSpPr>
          <p:spPr>
            <a:xfrm>
              <a:off x="1510219" y="5318876"/>
              <a:ext cx="2762656"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1086259" y="3178951"/>
              <a:ext cx="4181224" cy="2313818"/>
              <a:chOff x="1086259" y="3178951"/>
              <a:chExt cx="4181224" cy="2313818"/>
            </a:xfrm>
          </p:grpSpPr>
          <p:cxnSp>
            <p:nvCxnSpPr>
              <p:cNvPr id="3" name="Straight Connector 2"/>
              <p:cNvCxnSpPr/>
              <p:nvPr/>
            </p:nvCxnSpPr>
            <p:spPr>
              <a:xfrm>
                <a:off x="1510219" y="3363617"/>
                <a:ext cx="0" cy="1955259"/>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1510219" y="3350036"/>
                <a:ext cx="3229583" cy="1982420"/>
                <a:chOff x="1147864" y="1748171"/>
                <a:chExt cx="3229583" cy="1982420"/>
              </a:xfrm>
            </p:grpSpPr>
            <p:sp>
              <p:nvSpPr>
                <p:cNvPr id="22" name="Freeform 21"/>
                <p:cNvSpPr/>
                <p:nvPr/>
              </p:nvSpPr>
              <p:spPr>
                <a:xfrm>
                  <a:off x="1147864" y="1760706"/>
                  <a:ext cx="3229583" cy="1945532"/>
                </a:xfrm>
                <a:custGeom>
                  <a:avLst/>
                  <a:gdLst>
                    <a:gd name="connsiteX0" fmla="*/ 0 w 3715966"/>
                    <a:gd name="connsiteY0" fmla="*/ 0 h 1926077"/>
                    <a:gd name="connsiteX1" fmla="*/ 642025 w 3715966"/>
                    <a:gd name="connsiteY1" fmla="*/ 38911 h 1926077"/>
                    <a:gd name="connsiteX2" fmla="*/ 894945 w 3715966"/>
                    <a:gd name="connsiteY2" fmla="*/ 233464 h 1926077"/>
                    <a:gd name="connsiteX3" fmla="*/ 1070042 w 3715966"/>
                    <a:gd name="connsiteY3" fmla="*/ 515566 h 1926077"/>
                    <a:gd name="connsiteX4" fmla="*/ 1215957 w 3715966"/>
                    <a:gd name="connsiteY4" fmla="*/ 807396 h 1926077"/>
                    <a:gd name="connsiteX5" fmla="*/ 1391055 w 3715966"/>
                    <a:gd name="connsiteY5" fmla="*/ 1167320 h 1926077"/>
                    <a:gd name="connsiteX6" fmla="*/ 1536970 w 3715966"/>
                    <a:gd name="connsiteY6" fmla="*/ 1381328 h 1926077"/>
                    <a:gd name="connsiteX7" fmla="*/ 1770434 w 3715966"/>
                    <a:gd name="connsiteY7" fmla="*/ 1556426 h 1926077"/>
                    <a:gd name="connsiteX8" fmla="*/ 2071991 w 3715966"/>
                    <a:gd name="connsiteY8" fmla="*/ 1741251 h 1926077"/>
                    <a:gd name="connsiteX9" fmla="*/ 2402732 w 3715966"/>
                    <a:gd name="connsiteY9" fmla="*/ 1828800 h 1926077"/>
                    <a:gd name="connsiteX10" fmla="*/ 2752927 w 3715966"/>
                    <a:gd name="connsiteY10" fmla="*/ 1896894 h 1926077"/>
                    <a:gd name="connsiteX11" fmla="*/ 3404681 w 3715966"/>
                    <a:gd name="connsiteY11" fmla="*/ 1926077 h 1926077"/>
                    <a:gd name="connsiteX12" fmla="*/ 3715966 w 3715966"/>
                    <a:gd name="connsiteY12" fmla="*/ 1896894 h 192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15966" h="1926077">
                      <a:moveTo>
                        <a:pt x="0" y="0"/>
                      </a:moveTo>
                      <a:cubicBezTo>
                        <a:pt x="246433" y="0"/>
                        <a:pt x="492867" y="0"/>
                        <a:pt x="642025" y="38911"/>
                      </a:cubicBezTo>
                      <a:cubicBezTo>
                        <a:pt x="791183" y="77822"/>
                        <a:pt x="823609" y="154022"/>
                        <a:pt x="894945" y="233464"/>
                      </a:cubicBezTo>
                      <a:cubicBezTo>
                        <a:pt x="966281" y="312906"/>
                        <a:pt x="1016540" y="419911"/>
                        <a:pt x="1070042" y="515566"/>
                      </a:cubicBezTo>
                      <a:cubicBezTo>
                        <a:pt x="1123544" y="611221"/>
                        <a:pt x="1162455" y="698770"/>
                        <a:pt x="1215957" y="807396"/>
                      </a:cubicBezTo>
                      <a:cubicBezTo>
                        <a:pt x="1269459" y="916022"/>
                        <a:pt x="1337553" y="1071665"/>
                        <a:pt x="1391055" y="1167320"/>
                      </a:cubicBezTo>
                      <a:cubicBezTo>
                        <a:pt x="1444557" y="1262975"/>
                        <a:pt x="1473740" y="1316477"/>
                        <a:pt x="1536970" y="1381328"/>
                      </a:cubicBezTo>
                      <a:cubicBezTo>
                        <a:pt x="1600200" y="1446179"/>
                        <a:pt x="1681264" y="1496439"/>
                        <a:pt x="1770434" y="1556426"/>
                      </a:cubicBezTo>
                      <a:cubicBezTo>
                        <a:pt x="1859604" y="1616413"/>
                        <a:pt x="1966608" y="1695855"/>
                        <a:pt x="2071991" y="1741251"/>
                      </a:cubicBezTo>
                      <a:cubicBezTo>
                        <a:pt x="2177374" y="1786647"/>
                        <a:pt x="2289243" y="1802860"/>
                        <a:pt x="2402732" y="1828800"/>
                      </a:cubicBezTo>
                      <a:cubicBezTo>
                        <a:pt x="2516221" y="1854741"/>
                        <a:pt x="2585936" y="1880681"/>
                        <a:pt x="2752927" y="1896894"/>
                      </a:cubicBezTo>
                      <a:cubicBezTo>
                        <a:pt x="2919919" y="1913107"/>
                        <a:pt x="3244175" y="1926077"/>
                        <a:pt x="3404681" y="1926077"/>
                      </a:cubicBezTo>
                      <a:cubicBezTo>
                        <a:pt x="3565187" y="1926077"/>
                        <a:pt x="3640576" y="1911485"/>
                        <a:pt x="3715966" y="1896894"/>
                      </a:cubicBezTo>
                    </a:path>
                  </a:pathLst>
                </a:custGeom>
                <a:ln w="19050">
                  <a:prstDash val="dash"/>
                </a:ln>
              </p:spPr>
              <p:style>
                <a:lnRef idx="2">
                  <a:schemeClr val="dk1"/>
                </a:lnRef>
                <a:fillRef idx="0">
                  <a:schemeClr val="dk1"/>
                </a:fillRef>
                <a:effectRef idx="1">
                  <a:schemeClr val="dk1"/>
                </a:effectRef>
                <a:fontRef idx="minor">
                  <a:schemeClr val="tx1"/>
                </a:fontRef>
              </p:style>
              <p:txBody>
                <a:bodyPr rtlCol="0" anchor="ctr"/>
                <a:lstStyle/>
                <a:p>
                  <a:pPr algn="ctr"/>
                  <a:endParaRPr lang="en-US" dirty="0"/>
                </a:p>
              </p:txBody>
            </p:sp>
            <p:sp>
              <p:nvSpPr>
                <p:cNvPr id="23" name="Freeform 22"/>
                <p:cNvSpPr/>
                <p:nvPr/>
              </p:nvSpPr>
              <p:spPr>
                <a:xfrm>
                  <a:off x="1157591" y="1748171"/>
                  <a:ext cx="3095785" cy="1982420"/>
                </a:xfrm>
                <a:custGeom>
                  <a:avLst/>
                  <a:gdLst>
                    <a:gd name="connsiteX0" fmla="*/ 0 w 3095785"/>
                    <a:gd name="connsiteY0" fmla="*/ 1967795 h 1982420"/>
                    <a:gd name="connsiteX1" fmla="*/ 321013 w 3095785"/>
                    <a:gd name="connsiteY1" fmla="*/ 1977523 h 1982420"/>
                    <a:gd name="connsiteX2" fmla="*/ 797669 w 3095785"/>
                    <a:gd name="connsiteY2" fmla="*/ 1899701 h 1982420"/>
                    <a:gd name="connsiteX3" fmla="*/ 1303507 w 3095785"/>
                    <a:gd name="connsiteY3" fmla="*/ 1588416 h 1982420"/>
                    <a:gd name="connsiteX4" fmla="*/ 1517515 w 3095785"/>
                    <a:gd name="connsiteY4" fmla="*/ 1335497 h 1982420"/>
                    <a:gd name="connsiteX5" fmla="*/ 1731524 w 3095785"/>
                    <a:gd name="connsiteY5" fmla="*/ 1014484 h 1982420"/>
                    <a:gd name="connsiteX6" fmla="*/ 1945532 w 3095785"/>
                    <a:gd name="connsiteY6" fmla="*/ 683744 h 1982420"/>
                    <a:gd name="connsiteX7" fmla="*/ 2276273 w 3095785"/>
                    <a:gd name="connsiteY7" fmla="*/ 177906 h 1982420"/>
                    <a:gd name="connsiteX8" fmla="*/ 2548647 w 3095785"/>
                    <a:gd name="connsiteY8" fmla="*/ 31991 h 1982420"/>
                    <a:gd name="connsiteX9" fmla="*/ 3044758 w 3095785"/>
                    <a:gd name="connsiteY9" fmla="*/ 2808 h 1982420"/>
                    <a:gd name="connsiteX10" fmla="*/ 3054486 w 3095785"/>
                    <a:gd name="connsiteY10" fmla="*/ 2808 h 198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5785" h="1982420">
                      <a:moveTo>
                        <a:pt x="0" y="1967795"/>
                      </a:moveTo>
                      <a:cubicBezTo>
                        <a:pt x="94034" y="1978333"/>
                        <a:pt x="188068" y="1988872"/>
                        <a:pt x="321013" y="1977523"/>
                      </a:cubicBezTo>
                      <a:cubicBezTo>
                        <a:pt x="453958" y="1966174"/>
                        <a:pt x="633920" y="1964552"/>
                        <a:pt x="797669" y="1899701"/>
                      </a:cubicBezTo>
                      <a:cubicBezTo>
                        <a:pt x="961418" y="1834850"/>
                        <a:pt x="1183533" y="1682450"/>
                        <a:pt x="1303507" y="1588416"/>
                      </a:cubicBezTo>
                      <a:cubicBezTo>
                        <a:pt x="1423481" y="1494382"/>
                        <a:pt x="1446179" y="1431152"/>
                        <a:pt x="1517515" y="1335497"/>
                      </a:cubicBezTo>
                      <a:cubicBezTo>
                        <a:pt x="1588851" y="1239842"/>
                        <a:pt x="1660188" y="1123109"/>
                        <a:pt x="1731524" y="1014484"/>
                      </a:cubicBezTo>
                      <a:cubicBezTo>
                        <a:pt x="1802860" y="905859"/>
                        <a:pt x="1945532" y="683744"/>
                        <a:pt x="1945532" y="683744"/>
                      </a:cubicBezTo>
                      <a:cubicBezTo>
                        <a:pt x="2036324" y="544314"/>
                        <a:pt x="2175754" y="286531"/>
                        <a:pt x="2276273" y="177906"/>
                      </a:cubicBezTo>
                      <a:cubicBezTo>
                        <a:pt x="2376792" y="69281"/>
                        <a:pt x="2420566" y="61174"/>
                        <a:pt x="2548647" y="31991"/>
                      </a:cubicBezTo>
                      <a:cubicBezTo>
                        <a:pt x="2676728" y="2808"/>
                        <a:pt x="2960452" y="7672"/>
                        <a:pt x="3044758" y="2808"/>
                      </a:cubicBezTo>
                      <a:cubicBezTo>
                        <a:pt x="3129064" y="-2056"/>
                        <a:pt x="3091775" y="376"/>
                        <a:pt x="3054486" y="2808"/>
                      </a:cubicBezTo>
                    </a:path>
                  </a:pathLst>
                </a:custGeom>
                <a:ln w="22225">
                  <a:prstDash val="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sp>
            <p:nvSpPr>
              <p:cNvPr id="35" name="TextBox 34"/>
              <p:cNvSpPr txBox="1"/>
              <p:nvPr/>
            </p:nvSpPr>
            <p:spPr>
              <a:xfrm>
                <a:off x="1098470" y="3198407"/>
                <a:ext cx="489574" cy="369332"/>
              </a:xfrm>
              <a:prstGeom prst="rect">
                <a:avLst/>
              </a:prstGeom>
              <a:noFill/>
            </p:spPr>
            <p:txBody>
              <a:bodyPr wrap="square" rtlCol="0">
                <a:spAutoFit/>
              </a:bodyPr>
              <a:lstStyle/>
              <a:p>
                <a:r>
                  <a:rPr lang="en-US" b="1" dirty="0" smtClean="0">
                    <a:solidFill>
                      <a:schemeClr val="tx2">
                        <a:lumMod val="50000"/>
                      </a:schemeClr>
                    </a:solidFill>
                  </a:rPr>
                  <a:t>n1</a:t>
                </a:r>
                <a:endParaRPr lang="en-US" b="1" dirty="0">
                  <a:solidFill>
                    <a:schemeClr val="tx2">
                      <a:lumMod val="50000"/>
                    </a:schemeClr>
                  </a:solidFill>
                </a:endParaRPr>
              </a:p>
            </p:txBody>
          </p:sp>
          <p:sp>
            <p:nvSpPr>
              <p:cNvPr id="37" name="TextBox 36"/>
              <p:cNvSpPr txBox="1"/>
              <p:nvPr/>
            </p:nvSpPr>
            <p:spPr>
              <a:xfrm>
                <a:off x="1086259" y="5123437"/>
                <a:ext cx="569880" cy="369332"/>
              </a:xfrm>
              <a:prstGeom prst="rect">
                <a:avLst/>
              </a:prstGeom>
              <a:noFill/>
            </p:spPr>
            <p:txBody>
              <a:bodyPr wrap="square" rtlCol="0">
                <a:spAutoFit/>
              </a:bodyPr>
              <a:lstStyle/>
              <a:p>
                <a:r>
                  <a:rPr lang="en-US" b="1" dirty="0" smtClean="0">
                    <a:solidFill>
                      <a:schemeClr val="tx2">
                        <a:lumMod val="50000"/>
                      </a:schemeClr>
                    </a:solidFill>
                  </a:rPr>
                  <a:t>n2</a:t>
                </a:r>
                <a:endParaRPr lang="en-US" b="1" dirty="0">
                  <a:solidFill>
                    <a:schemeClr val="tx2">
                      <a:lumMod val="50000"/>
                    </a:schemeClr>
                  </a:solidFill>
                </a:endParaRPr>
              </a:p>
            </p:txBody>
          </p:sp>
          <p:sp>
            <p:nvSpPr>
              <p:cNvPr id="39" name="TextBox 38"/>
              <p:cNvSpPr txBox="1"/>
              <p:nvPr/>
            </p:nvSpPr>
            <p:spPr>
              <a:xfrm>
                <a:off x="4567091" y="3178951"/>
                <a:ext cx="700392" cy="369332"/>
              </a:xfrm>
              <a:prstGeom prst="rect">
                <a:avLst/>
              </a:prstGeom>
              <a:noFill/>
            </p:spPr>
            <p:txBody>
              <a:bodyPr wrap="square" rtlCol="0">
                <a:spAutoFit/>
              </a:bodyPr>
              <a:lstStyle/>
              <a:p>
                <a:r>
                  <a:rPr lang="en-US" b="1" dirty="0" smtClean="0">
                    <a:solidFill>
                      <a:schemeClr val="tx2">
                        <a:lumMod val="50000"/>
                      </a:schemeClr>
                    </a:solidFill>
                  </a:rPr>
                  <a:t>VDD</a:t>
                </a:r>
                <a:endParaRPr lang="en-US" b="1" dirty="0">
                  <a:solidFill>
                    <a:schemeClr val="tx2">
                      <a:lumMod val="50000"/>
                    </a:schemeClr>
                  </a:solidFill>
                </a:endParaRPr>
              </a:p>
            </p:txBody>
          </p:sp>
        </p:grpSp>
        <p:cxnSp>
          <p:nvCxnSpPr>
            <p:cNvPr id="12" name="Straight Connector 11"/>
            <p:cNvCxnSpPr>
              <a:stCxn id="35" idx="3"/>
              <a:endCxn id="23" idx="9"/>
            </p:cNvCxnSpPr>
            <p:nvPr/>
          </p:nvCxnSpPr>
          <p:spPr>
            <a:xfrm flipV="1">
              <a:off x="1588044" y="3352844"/>
              <a:ext cx="2976660" cy="30229"/>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1510179" y="3372323"/>
            <a:ext cx="2402132" cy="2403975"/>
            <a:chOff x="1510179" y="3372323"/>
            <a:chExt cx="2402132" cy="2403975"/>
          </a:xfrm>
        </p:grpSpPr>
        <p:cxnSp>
          <p:nvCxnSpPr>
            <p:cNvPr id="33" name="Straight Connector 32"/>
            <p:cNvCxnSpPr/>
            <p:nvPr/>
          </p:nvCxnSpPr>
          <p:spPr>
            <a:xfrm flipV="1">
              <a:off x="1510179" y="3372323"/>
              <a:ext cx="2402132" cy="1932974"/>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460619" y="5406966"/>
              <a:ext cx="1214437" cy="369332"/>
            </a:xfrm>
            <a:prstGeom prst="rect">
              <a:avLst/>
            </a:prstGeom>
            <a:noFill/>
          </p:spPr>
          <p:txBody>
            <a:bodyPr wrap="square" rtlCol="0">
              <a:spAutoFit/>
            </a:bodyPr>
            <a:lstStyle/>
            <a:p>
              <a:r>
                <a:rPr lang="en-US" dirty="0" smtClean="0">
                  <a:solidFill>
                    <a:schemeClr val="tx2">
                      <a:lumMod val="50000"/>
                    </a:schemeClr>
                  </a:solidFill>
                </a:rPr>
                <a:t>WL Sweep</a:t>
              </a:r>
              <a:endParaRPr lang="en-US" dirty="0">
                <a:solidFill>
                  <a:schemeClr val="tx2">
                    <a:lumMod val="50000"/>
                  </a:schemeClr>
                </a:solidFill>
              </a:endParaRPr>
            </a:p>
          </p:txBody>
        </p:sp>
      </p:grpSp>
    </p:spTree>
    <p:extLst>
      <p:ext uri="{BB962C8B-B14F-4D97-AF65-F5344CB8AC3E}">
        <p14:creationId xmlns:p14="http://schemas.microsoft.com/office/powerpoint/2010/main" val="336324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14</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5"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Results: Test Setup</a:t>
            </a:r>
            <a:endParaRPr lang="en-US" sz="4000" dirty="0">
              <a:latin typeface="Cambria" panose="02040503050406030204" pitchFamily="18" charset="0"/>
            </a:endParaRPr>
          </a:p>
        </p:txBody>
      </p:sp>
      <p:sp>
        <p:nvSpPr>
          <p:cNvPr id="81" name="TextBox 80"/>
          <p:cNvSpPr txBox="1"/>
          <p:nvPr/>
        </p:nvSpPr>
        <p:spPr>
          <a:xfrm>
            <a:off x="898634" y="1196887"/>
            <a:ext cx="8071945" cy="4524315"/>
          </a:xfrm>
          <a:prstGeom prst="rect">
            <a:avLst/>
          </a:prstGeom>
          <a:noFill/>
        </p:spPr>
        <p:txBody>
          <a:bodyPr wrap="square" rtlCol="0">
            <a:spAutoFit/>
          </a:bodyPr>
          <a:lstStyle/>
          <a:p>
            <a:pPr algn="just"/>
            <a:r>
              <a:rPr lang="en-US" b="1" dirty="0" smtClean="0">
                <a:solidFill>
                  <a:schemeClr val="tx1">
                    <a:lumMod val="50000"/>
                  </a:schemeClr>
                </a:solidFill>
                <a:latin typeface="Cambria" panose="02040503050406030204" pitchFamily="18" charset="0"/>
              </a:rPr>
              <a:t>Tool		 : </a:t>
            </a:r>
            <a:r>
              <a:rPr lang="en-US" sz="1600" b="1" dirty="0" smtClean="0">
                <a:solidFill>
                  <a:schemeClr val="tx1">
                    <a:lumMod val="50000"/>
                  </a:schemeClr>
                </a:solidFill>
                <a:latin typeface="Cambria" panose="02040503050406030204" pitchFamily="18" charset="0"/>
              </a:rPr>
              <a:t>T</a:t>
            </a:r>
            <a:r>
              <a:rPr lang="en-US" sz="1600" dirty="0" smtClean="0">
                <a:solidFill>
                  <a:schemeClr val="tx1">
                    <a:lumMod val="50000"/>
                  </a:schemeClr>
                </a:solidFill>
                <a:latin typeface="Cambria" panose="02040503050406030204" pitchFamily="18" charset="0"/>
              </a:rPr>
              <a:t>echnology </a:t>
            </a:r>
            <a:r>
              <a:rPr lang="en-US" sz="1600" b="1" dirty="0">
                <a:solidFill>
                  <a:schemeClr val="tx1">
                    <a:lumMod val="50000"/>
                  </a:schemeClr>
                </a:solidFill>
                <a:latin typeface="Cambria" panose="02040503050406030204" pitchFamily="18" charset="0"/>
              </a:rPr>
              <a:t>A</a:t>
            </a:r>
            <a:r>
              <a:rPr lang="en-US" sz="1600" dirty="0">
                <a:solidFill>
                  <a:schemeClr val="tx1">
                    <a:lumMod val="50000"/>
                  </a:schemeClr>
                </a:solidFill>
                <a:latin typeface="Cambria" panose="02040503050406030204" pitchFamily="18" charset="0"/>
              </a:rPr>
              <a:t>gnostic </a:t>
            </a:r>
            <a:r>
              <a:rPr lang="en-US" sz="1600" b="1" dirty="0">
                <a:solidFill>
                  <a:schemeClr val="tx1">
                    <a:lumMod val="50000"/>
                  </a:schemeClr>
                </a:solidFill>
                <a:latin typeface="Cambria" panose="02040503050406030204" pitchFamily="18" charset="0"/>
              </a:rPr>
              <a:t>S</a:t>
            </a:r>
            <a:r>
              <a:rPr lang="en-US" sz="1600" dirty="0">
                <a:solidFill>
                  <a:schemeClr val="tx1">
                    <a:lumMod val="50000"/>
                  </a:schemeClr>
                </a:solidFill>
                <a:latin typeface="Cambria" panose="02040503050406030204" pitchFamily="18" charset="0"/>
              </a:rPr>
              <a:t>imulation </a:t>
            </a:r>
            <a:r>
              <a:rPr lang="en-US" sz="1600" b="1" dirty="0" smtClean="0">
                <a:solidFill>
                  <a:schemeClr val="tx1">
                    <a:lumMod val="50000"/>
                  </a:schemeClr>
                </a:solidFill>
                <a:latin typeface="Cambria" panose="02040503050406030204" pitchFamily="18" charset="0"/>
              </a:rPr>
              <a:t>E</a:t>
            </a:r>
            <a:r>
              <a:rPr lang="en-US" sz="1600" dirty="0" smtClean="0">
                <a:solidFill>
                  <a:schemeClr val="tx1">
                    <a:lumMod val="50000"/>
                  </a:schemeClr>
                </a:solidFill>
                <a:latin typeface="Cambria" panose="02040503050406030204" pitchFamily="18" charset="0"/>
              </a:rPr>
              <a:t>nvironment </a:t>
            </a:r>
            <a:r>
              <a:rPr lang="en-US" sz="1600" dirty="0">
                <a:solidFill>
                  <a:schemeClr val="tx1">
                    <a:lumMod val="50000"/>
                  </a:schemeClr>
                </a:solidFill>
                <a:latin typeface="Cambria" panose="02040503050406030204" pitchFamily="18" charset="0"/>
              </a:rPr>
              <a:t> </a:t>
            </a:r>
            <a:r>
              <a:rPr lang="en-US" sz="1600" dirty="0" smtClean="0">
                <a:solidFill>
                  <a:schemeClr val="tx1">
                    <a:lumMod val="50000"/>
                  </a:schemeClr>
                </a:solidFill>
                <a:latin typeface="Cambria" panose="02040503050406030204" pitchFamily="18" charset="0"/>
              </a:rPr>
              <a:t>(</a:t>
            </a:r>
            <a:r>
              <a:rPr lang="en-US" sz="1600" dirty="0">
                <a:solidFill>
                  <a:schemeClr val="tx1">
                    <a:lumMod val="50000"/>
                  </a:schemeClr>
                </a:solidFill>
                <a:latin typeface="Cambria" panose="02040503050406030204" pitchFamily="18" charset="0"/>
              </a:rPr>
              <a:t>TASE</a:t>
            </a:r>
            <a:r>
              <a:rPr lang="en-US" sz="1600" dirty="0" smtClean="0">
                <a:solidFill>
                  <a:schemeClr val="tx1">
                    <a:lumMod val="50000"/>
                  </a:schemeClr>
                </a:solidFill>
                <a:latin typeface="Cambria" panose="02040503050406030204" pitchFamily="18" charset="0"/>
              </a:rPr>
              <a:t>)</a:t>
            </a:r>
          </a:p>
          <a:p>
            <a:pPr algn="just"/>
            <a:endParaRPr lang="en-US" dirty="0">
              <a:solidFill>
                <a:schemeClr val="tx1">
                  <a:lumMod val="50000"/>
                </a:schemeClr>
              </a:solidFill>
              <a:latin typeface="Cambria" panose="02040503050406030204" pitchFamily="18" charset="0"/>
            </a:endParaRPr>
          </a:p>
          <a:p>
            <a:pPr algn="just"/>
            <a:r>
              <a:rPr lang="en-US" b="1" dirty="0" smtClean="0">
                <a:solidFill>
                  <a:schemeClr val="tx1">
                    <a:lumMod val="50000"/>
                  </a:schemeClr>
                </a:solidFill>
                <a:latin typeface="Cambria" panose="02040503050406030204" pitchFamily="18" charset="0"/>
              </a:rPr>
              <a:t>Technology	 : </a:t>
            </a:r>
            <a:r>
              <a:rPr lang="en-US" sz="1600" dirty="0" smtClean="0">
                <a:solidFill>
                  <a:schemeClr val="tx1">
                    <a:lumMod val="50000"/>
                  </a:schemeClr>
                </a:solidFill>
                <a:latin typeface="Cambria" panose="02040503050406030204" pitchFamily="18" charset="0"/>
              </a:rPr>
              <a:t>commercial </a:t>
            </a:r>
            <a:r>
              <a:rPr lang="en-US" sz="1600" dirty="0">
                <a:solidFill>
                  <a:schemeClr val="tx1">
                    <a:lumMod val="50000"/>
                  </a:schemeClr>
                </a:solidFill>
                <a:latin typeface="Cambria" panose="02040503050406030204" pitchFamily="18" charset="0"/>
              </a:rPr>
              <a:t>130nm node. </a:t>
            </a:r>
            <a:endParaRPr lang="en-US" sz="1600" dirty="0" smtClean="0">
              <a:solidFill>
                <a:schemeClr val="tx1">
                  <a:lumMod val="50000"/>
                </a:schemeClr>
              </a:solidFill>
              <a:latin typeface="Cambria" panose="02040503050406030204" pitchFamily="18" charset="0"/>
            </a:endParaRPr>
          </a:p>
          <a:p>
            <a:pPr algn="just"/>
            <a:endParaRPr lang="en-US" dirty="0">
              <a:solidFill>
                <a:schemeClr val="tx1">
                  <a:lumMod val="50000"/>
                </a:schemeClr>
              </a:solidFill>
              <a:latin typeface="Cambria" panose="02040503050406030204" pitchFamily="18" charset="0"/>
            </a:endParaRPr>
          </a:p>
          <a:p>
            <a:pPr algn="just"/>
            <a:endParaRPr lang="en-US" dirty="0" smtClean="0">
              <a:solidFill>
                <a:schemeClr val="tx1">
                  <a:lumMod val="50000"/>
                </a:schemeClr>
              </a:solidFill>
              <a:latin typeface="Cambria" panose="02040503050406030204" pitchFamily="18" charset="0"/>
            </a:endParaRPr>
          </a:p>
          <a:p>
            <a:pPr algn="just"/>
            <a:r>
              <a:rPr lang="en-US" b="1" dirty="0" smtClean="0">
                <a:solidFill>
                  <a:schemeClr val="tx1">
                    <a:lumMod val="50000"/>
                  </a:schemeClr>
                </a:solidFill>
                <a:latin typeface="Cambria" panose="02040503050406030204" pitchFamily="18" charset="0"/>
              </a:rPr>
              <a:t>Tests		</a:t>
            </a:r>
            <a:r>
              <a:rPr lang="en-US" sz="1600" b="1" dirty="0" smtClean="0">
                <a:solidFill>
                  <a:schemeClr val="tx1">
                    <a:lumMod val="50000"/>
                  </a:schemeClr>
                </a:solidFill>
                <a:latin typeface="Cambria" panose="02040503050406030204" pitchFamily="18" charset="0"/>
              </a:rPr>
              <a:t> : </a:t>
            </a:r>
            <a:r>
              <a:rPr lang="en-US" sz="1600" dirty="0" smtClean="0">
                <a:solidFill>
                  <a:schemeClr val="tx1">
                    <a:lumMod val="50000"/>
                  </a:schemeClr>
                </a:solidFill>
                <a:latin typeface="Cambria" panose="02040503050406030204" pitchFamily="18" charset="0"/>
              </a:rPr>
              <a:t>Write Margin</a:t>
            </a:r>
          </a:p>
          <a:p>
            <a:pPr algn="just"/>
            <a:endParaRPr lang="en-US" b="1" dirty="0" smtClean="0">
              <a:solidFill>
                <a:schemeClr val="tx1">
                  <a:lumMod val="50000"/>
                </a:schemeClr>
              </a:solidFill>
              <a:latin typeface="Cambria" panose="02040503050406030204" pitchFamily="18" charset="0"/>
            </a:endParaRPr>
          </a:p>
          <a:p>
            <a:pPr algn="just"/>
            <a:r>
              <a:rPr lang="en-US" b="1" dirty="0" smtClean="0">
                <a:solidFill>
                  <a:schemeClr val="tx1">
                    <a:lumMod val="50000"/>
                  </a:schemeClr>
                </a:solidFill>
                <a:latin typeface="Cambria" panose="02040503050406030204" pitchFamily="18" charset="0"/>
              </a:rPr>
              <a:t>Measurement	: </a:t>
            </a:r>
            <a:r>
              <a:rPr lang="en-US" dirty="0" smtClean="0">
                <a:solidFill>
                  <a:schemeClr val="tx1">
                    <a:lumMod val="50000"/>
                  </a:schemeClr>
                </a:solidFill>
                <a:latin typeface="Cambria" panose="02040503050406030204" pitchFamily="18" charset="0"/>
              </a:rPr>
              <a:t>Apply assist </a:t>
            </a:r>
            <a:r>
              <a:rPr lang="en-US" sz="1600" dirty="0" smtClean="0">
                <a:solidFill>
                  <a:schemeClr val="tx1">
                    <a:lumMod val="50000"/>
                  </a:schemeClr>
                </a:solidFill>
                <a:latin typeface="Cambria" panose="02040503050406030204" pitchFamily="18" charset="0"/>
              </a:rPr>
              <a:t>with step of 10-20-30% </a:t>
            </a:r>
            <a:r>
              <a:rPr lang="en-US" sz="1600" smtClean="0">
                <a:solidFill>
                  <a:schemeClr val="tx1">
                    <a:lumMod val="50000"/>
                  </a:schemeClr>
                </a:solidFill>
                <a:latin typeface="Cambria" panose="02040503050406030204" pitchFamily="18" charset="0"/>
              </a:rPr>
              <a:t>of supply.</a:t>
            </a:r>
            <a:endParaRPr lang="en-US" sz="1600" dirty="0" smtClean="0">
              <a:solidFill>
                <a:schemeClr val="tx1">
                  <a:lumMod val="50000"/>
                </a:schemeClr>
              </a:solidFill>
              <a:latin typeface="Cambria" panose="02040503050406030204" pitchFamily="18" charset="0"/>
            </a:endParaRPr>
          </a:p>
          <a:p>
            <a:pPr algn="just"/>
            <a:endParaRPr lang="en-US" sz="1600" dirty="0" smtClean="0">
              <a:solidFill>
                <a:schemeClr val="tx1">
                  <a:lumMod val="50000"/>
                </a:schemeClr>
              </a:solidFill>
              <a:latin typeface="Cambria" panose="02040503050406030204" pitchFamily="18" charset="0"/>
            </a:endParaRPr>
          </a:p>
          <a:p>
            <a:pPr algn="just"/>
            <a:endParaRPr lang="en-US" sz="1600" dirty="0" smtClean="0">
              <a:solidFill>
                <a:schemeClr val="tx1">
                  <a:lumMod val="50000"/>
                </a:schemeClr>
              </a:solidFill>
              <a:latin typeface="Cambria" panose="02040503050406030204" pitchFamily="18" charset="0"/>
            </a:endParaRPr>
          </a:p>
          <a:p>
            <a:pPr algn="just"/>
            <a:r>
              <a:rPr lang="en-US" sz="1600" dirty="0" smtClean="0">
                <a:solidFill>
                  <a:schemeClr val="tx1">
                    <a:lumMod val="50000"/>
                  </a:schemeClr>
                </a:solidFill>
                <a:latin typeface="Cambria" panose="02040503050406030204" pitchFamily="18" charset="0"/>
              </a:rPr>
              <a:t>e.g. for VDD=0.5V</a:t>
            </a:r>
          </a:p>
          <a:p>
            <a:pPr algn="just"/>
            <a:r>
              <a:rPr lang="en-US" sz="1600" dirty="0" smtClean="0">
                <a:solidFill>
                  <a:schemeClr val="tx1">
                    <a:lumMod val="50000"/>
                  </a:schemeClr>
                </a:solidFill>
                <a:latin typeface="Cambria" panose="02040503050406030204" pitchFamily="18" charset="0"/>
              </a:rPr>
              <a:t>10% VDD Lowering  	    </a:t>
            </a:r>
            <a:r>
              <a:rPr lang="en-US" sz="1600" dirty="0" smtClean="0">
                <a:solidFill>
                  <a:schemeClr val="tx1">
                    <a:lumMod val="50000"/>
                  </a:schemeClr>
                </a:solidFill>
                <a:latin typeface="Cambria" panose="02040503050406030204" pitchFamily="18" charset="0"/>
                <a:sym typeface="Wingdings" panose="05000000000000000000" pitchFamily="2" charset="2"/>
              </a:rPr>
              <a:t></a:t>
            </a:r>
            <a:r>
              <a:rPr lang="en-US" sz="1600" dirty="0" smtClean="0">
                <a:solidFill>
                  <a:schemeClr val="tx1">
                    <a:lumMod val="50000"/>
                  </a:schemeClr>
                </a:solidFill>
                <a:latin typeface="Cambria" panose="02040503050406030204" pitchFamily="18" charset="0"/>
              </a:rPr>
              <a:t> VDD  = 0.45V</a:t>
            </a:r>
          </a:p>
          <a:p>
            <a:pPr algn="just"/>
            <a:r>
              <a:rPr lang="en-US" sz="1600" dirty="0" smtClean="0">
                <a:solidFill>
                  <a:schemeClr val="tx1">
                    <a:lumMod val="50000"/>
                  </a:schemeClr>
                </a:solidFill>
                <a:latin typeface="Cambria" panose="02040503050406030204" pitchFamily="18" charset="0"/>
              </a:rPr>
              <a:t>10% VSS raising	    </a:t>
            </a:r>
            <a:r>
              <a:rPr lang="en-US" sz="1600" dirty="0" smtClean="0">
                <a:solidFill>
                  <a:schemeClr val="tx1">
                    <a:lumMod val="50000"/>
                  </a:schemeClr>
                </a:solidFill>
                <a:latin typeface="Cambria" panose="02040503050406030204" pitchFamily="18" charset="0"/>
                <a:sym typeface="Wingdings" panose="05000000000000000000" pitchFamily="2" charset="2"/>
              </a:rPr>
              <a:t> VSS   = 0.05V</a:t>
            </a:r>
          </a:p>
          <a:p>
            <a:pPr algn="just"/>
            <a:r>
              <a:rPr lang="en-US" sz="1600" dirty="0" smtClean="0">
                <a:solidFill>
                  <a:schemeClr val="tx1">
                    <a:lumMod val="50000"/>
                  </a:schemeClr>
                </a:solidFill>
                <a:latin typeface="Cambria" panose="02040503050406030204" pitchFamily="18" charset="0"/>
                <a:sym typeface="Wingdings" panose="05000000000000000000" pitchFamily="2" charset="2"/>
              </a:rPr>
              <a:t>10% WL Boosting	     WL    = 0.55V</a:t>
            </a:r>
          </a:p>
          <a:p>
            <a:pPr algn="just"/>
            <a:r>
              <a:rPr lang="en-US" sz="1600" dirty="0" smtClean="0">
                <a:solidFill>
                  <a:schemeClr val="tx1">
                    <a:lumMod val="50000"/>
                  </a:schemeClr>
                </a:solidFill>
                <a:latin typeface="Cambria" panose="02040503050406030204" pitchFamily="18" charset="0"/>
                <a:sym typeface="Wingdings" panose="05000000000000000000" pitchFamily="2" charset="2"/>
              </a:rPr>
              <a:t>10% NegBL	     BL(holding 0) = -0.05V</a:t>
            </a:r>
          </a:p>
          <a:p>
            <a:pPr algn="just"/>
            <a:endParaRPr lang="en-US" sz="1600" dirty="0">
              <a:solidFill>
                <a:schemeClr val="tx1">
                  <a:lumMod val="50000"/>
                </a:schemeClr>
              </a:solidFill>
              <a:latin typeface="Cambria" panose="02040503050406030204" pitchFamily="18" charset="0"/>
              <a:sym typeface="Wingdings" panose="05000000000000000000" pitchFamily="2" charset="2"/>
            </a:endParaRPr>
          </a:p>
          <a:p>
            <a:pPr algn="just"/>
            <a:endParaRPr lang="en-US" sz="1600" dirty="0" smtClean="0">
              <a:solidFill>
                <a:schemeClr val="tx1">
                  <a:lumMod val="50000"/>
                </a:schemeClr>
              </a:solidFill>
              <a:latin typeface="Cambria" panose="02040503050406030204" pitchFamily="18" charset="0"/>
            </a:endParaRPr>
          </a:p>
        </p:txBody>
      </p:sp>
    </p:spTree>
    <p:extLst>
      <p:ext uri="{BB962C8B-B14F-4D97-AF65-F5344CB8AC3E}">
        <p14:creationId xmlns:p14="http://schemas.microsoft.com/office/powerpoint/2010/main" val="26895117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15</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5"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Results: Write Margin</a:t>
            </a:r>
            <a:endParaRPr lang="en-US" sz="4000" dirty="0">
              <a:latin typeface="Cambria" panose="02040503050406030204" pitchFamily="18" charset="0"/>
            </a:endParaRPr>
          </a:p>
        </p:txBody>
      </p:sp>
      <p:sp>
        <p:nvSpPr>
          <p:cNvPr id="6" name="TextBox 5"/>
          <p:cNvSpPr txBox="1"/>
          <p:nvPr/>
        </p:nvSpPr>
        <p:spPr>
          <a:xfrm>
            <a:off x="2188726" y="4767176"/>
            <a:ext cx="4902740" cy="369332"/>
          </a:xfrm>
          <a:prstGeom prst="rect">
            <a:avLst/>
          </a:prstGeom>
          <a:noFill/>
        </p:spPr>
        <p:txBody>
          <a:bodyPr wrap="square" rtlCol="0">
            <a:spAutoFit/>
          </a:bodyPr>
          <a:lstStyle/>
          <a:p>
            <a:r>
              <a:rPr lang="en-US" b="1" dirty="0" smtClean="0">
                <a:solidFill>
                  <a:schemeClr val="tx2">
                    <a:lumMod val="50000"/>
                  </a:schemeClr>
                </a:solidFill>
                <a:latin typeface="Cambria" panose="02040503050406030204" pitchFamily="18" charset="0"/>
              </a:rPr>
              <a:t>Write Margin across supply: Without Assist</a:t>
            </a:r>
            <a:endParaRPr lang="en-US" b="1" dirty="0">
              <a:solidFill>
                <a:schemeClr val="tx2">
                  <a:lumMod val="50000"/>
                </a:schemeClr>
              </a:solidFill>
              <a:latin typeface="Cambria" panose="02040503050406030204" pitchFamily="18" charset="0"/>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2341" t="6265" r="6383" b="1786"/>
          <a:stretch/>
        </p:blipFill>
        <p:spPr>
          <a:xfrm>
            <a:off x="1999035" y="1370583"/>
            <a:ext cx="5145930" cy="3322664"/>
          </a:xfrm>
          <a:prstGeom prst="rect">
            <a:avLst/>
          </a:prstGeom>
        </p:spPr>
      </p:pic>
      <p:grpSp>
        <p:nvGrpSpPr>
          <p:cNvPr id="27" name="Group 26"/>
          <p:cNvGrpSpPr/>
          <p:nvPr/>
        </p:nvGrpSpPr>
        <p:grpSpPr>
          <a:xfrm>
            <a:off x="4776281" y="2125119"/>
            <a:ext cx="1507787" cy="2280115"/>
            <a:chOff x="4776281" y="2447526"/>
            <a:chExt cx="1507787" cy="2280115"/>
          </a:xfrm>
        </p:grpSpPr>
        <p:sp>
          <p:nvSpPr>
            <p:cNvPr id="16" name="Oval 15"/>
            <p:cNvSpPr/>
            <p:nvPr/>
          </p:nvSpPr>
          <p:spPr>
            <a:xfrm>
              <a:off x="5875506" y="4075888"/>
              <a:ext cx="408562" cy="651753"/>
            </a:xfrm>
            <a:prstGeom prst="ellipse">
              <a:avLst/>
            </a:prstGeom>
            <a:solidFill>
              <a:schemeClr val="accent1">
                <a:alpha val="42000"/>
              </a:schemeClr>
            </a:solidFill>
            <a:ln w="28575">
              <a:solidFill>
                <a:schemeClr val="tx2">
                  <a:lumMod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5472467" y="3360484"/>
              <a:ext cx="419756" cy="87365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76281" y="2447526"/>
              <a:ext cx="1303506" cy="954107"/>
            </a:xfrm>
            <a:prstGeom prst="rect">
              <a:avLst/>
            </a:prstGeom>
            <a:noFill/>
          </p:spPr>
          <p:txBody>
            <a:bodyPr wrap="square" rtlCol="0">
              <a:spAutoFit/>
            </a:bodyPr>
            <a:lstStyle/>
            <a:p>
              <a:pPr algn="ctr"/>
              <a:r>
                <a:rPr lang="en-US" sz="1400" dirty="0" smtClean="0">
                  <a:solidFill>
                    <a:schemeClr val="tx2">
                      <a:lumMod val="50000"/>
                    </a:schemeClr>
                  </a:solidFill>
                </a:rPr>
                <a:t>Min. possible operating supply voltage(Vmin)</a:t>
              </a:r>
              <a:endParaRPr lang="en-US" sz="1400" dirty="0">
                <a:solidFill>
                  <a:schemeClr val="tx2">
                    <a:lumMod val="50000"/>
                  </a:schemeClr>
                </a:solidFill>
              </a:endParaRPr>
            </a:p>
          </p:txBody>
        </p:sp>
      </p:grpSp>
      <p:pic>
        <p:nvPicPr>
          <p:cNvPr id="30" name="Picture 29"/>
          <p:cNvPicPr>
            <a:picLocks noChangeAspect="1"/>
          </p:cNvPicPr>
          <p:nvPr/>
        </p:nvPicPr>
        <p:blipFill rotWithShape="1">
          <a:blip r:embed="rId4" cstate="print">
            <a:extLst>
              <a:ext uri="{28A0092B-C50C-407E-A947-70E740481C1C}">
                <a14:useLocalDpi xmlns:a14="http://schemas.microsoft.com/office/drawing/2010/main" val="0"/>
              </a:ext>
            </a:extLst>
          </a:blip>
          <a:srcRect l="2738" t="3613" r="76831" b="6103"/>
          <a:stretch/>
        </p:blipFill>
        <p:spPr>
          <a:xfrm>
            <a:off x="2348880" y="1139252"/>
            <a:ext cx="4882016" cy="3293829"/>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val="0"/>
              </a:ext>
            </a:extLst>
          </a:blip>
          <a:srcRect l="87128" t="12108" b="40587"/>
          <a:stretch/>
        </p:blipFill>
        <p:spPr>
          <a:xfrm>
            <a:off x="7415972" y="1665527"/>
            <a:ext cx="1572386" cy="1273503"/>
          </a:xfrm>
          <a:prstGeom prst="rect">
            <a:avLst/>
          </a:prstGeom>
        </p:spPr>
      </p:pic>
      <p:sp>
        <p:nvSpPr>
          <p:cNvPr id="51" name="TextBox 50"/>
          <p:cNvSpPr txBox="1"/>
          <p:nvPr/>
        </p:nvSpPr>
        <p:spPr>
          <a:xfrm>
            <a:off x="3724074" y="4715296"/>
            <a:ext cx="2104414" cy="369332"/>
          </a:xfrm>
          <a:prstGeom prst="rect">
            <a:avLst/>
          </a:prstGeom>
          <a:noFill/>
        </p:spPr>
        <p:txBody>
          <a:bodyPr wrap="square" rtlCol="0">
            <a:spAutoFit/>
          </a:bodyPr>
          <a:lstStyle/>
          <a:p>
            <a:pPr algn="ctr"/>
            <a:r>
              <a:rPr lang="en-US" b="1" dirty="0" smtClean="0">
                <a:solidFill>
                  <a:schemeClr val="tx2">
                    <a:lumMod val="50000"/>
                  </a:schemeClr>
                </a:solidFill>
                <a:latin typeface="Cambria" panose="02040503050406030204" pitchFamily="18" charset="0"/>
              </a:rPr>
              <a:t>Supply Voltage (V)</a:t>
            </a:r>
            <a:endParaRPr lang="en-US" b="1" dirty="0">
              <a:solidFill>
                <a:schemeClr val="tx2">
                  <a:lumMod val="50000"/>
                </a:schemeClr>
              </a:solidFill>
              <a:latin typeface="Cambria" panose="02040503050406030204" pitchFamily="18" charset="0"/>
            </a:endParaRPr>
          </a:p>
        </p:txBody>
      </p:sp>
      <p:grpSp>
        <p:nvGrpSpPr>
          <p:cNvPr id="43" name="Group 42"/>
          <p:cNvGrpSpPr/>
          <p:nvPr/>
        </p:nvGrpSpPr>
        <p:grpSpPr>
          <a:xfrm>
            <a:off x="3123399" y="2708062"/>
            <a:ext cx="1694232" cy="1645946"/>
            <a:chOff x="3082050" y="3383229"/>
            <a:chExt cx="1694232" cy="1626522"/>
          </a:xfrm>
        </p:grpSpPr>
        <p:sp>
          <p:nvSpPr>
            <p:cNvPr id="34" name="Oval 33"/>
            <p:cNvSpPr/>
            <p:nvPr/>
          </p:nvSpPr>
          <p:spPr>
            <a:xfrm>
              <a:off x="4192622" y="4260715"/>
              <a:ext cx="583660" cy="74903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082050" y="3383229"/>
              <a:ext cx="1402402" cy="461665"/>
            </a:xfrm>
            <a:prstGeom prst="rect">
              <a:avLst/>
            </a:prstGeom>
            <a:noFill/>
          </p:spPr>
          <p:txBody>
            <a:bodyPr wrap="square" rtlCol="0">
              <a:spAutoFit/>
            </a:bodyPr>
            <a:lstStyle/>
            <a:p>
              <a:r>
                <a:rPr lang="en-US" sz="1200" b="1" dirty="0" smtClean="0">
                  <a:solidFill>
                    <a:schemeClr val="tx2">
                      <a:lumMod val="50000"/>
                    </a:schemeClr>
                  </a:solidFill>
                  <a:latin typeface="Cambria" panose="02040503050406030204" pitchFamily="18" charset="0"/>
                </a:rPr>
                <a:t>Vmin reduced to 0.5V from 0.7V</a:t>
              </a:r>
              <a:endParaRPr lang="en-US" sz="1200" b="1" dirty="0">
                <a:solidFill>
                  <a:schemeClr val="tx2">
                    <a:lumMod val="50000"/>
                  </a:schemeClr>
                </a:solidFill>
                <a:latin typeface="Cambria" panose="02040503050406030204" pitchFamily="18" charset="0"/>
              </a:endParaRPr>
            </a:p>
          </p:txBody>
        </p:sp>
        <p:cxnSp>
          <p:nvCxnSpPr>
            <p:cNvPr id="42" name="Curved Connector 41"/>
            <p:cNvCxnSpPr/>
            <p:nvPr/>
          </p:nvCxnSpPr>
          <p:spPr>
            <a:xfrm>
              <a:off x="3511687" y="3815710"/>
              <a:ext cx="739303" cy="556870"/>
            </a:xfrm>
            <a:prstGeom prst="curvedConnector3">
              <a:avLst/>
            </a:prstGeom>
            <a:ln w="15875">
              <a:tailEnd type="arrow"/>
            </a:ln>
          </p:spPr>
          <p:style>
            <a:lnRef idx="1">
              <a:schemeClr val="accent1"/>
            </a:lnRef>
            <a:fillRef idx="0">
              <a:schemeClr val="accent1"/>
            </a:fillRef>
            <a:effectRef idx="0">
              <a:schemeClr val="accent1"/>
            </a:effectRef>
            <a:fontRef idx="minor">
              <a:schemeClr val="tx1"/>
            </a:fontRef>
          </p:style>
        </p:cxnSp>
      </p:grpSp>
      <p:pic>
        <p:nvPicPr>
          <p:cNvPr id="44" name="Picture 43"/>
          <p:cNvPicPr>
            <a:picLocks noChangeAspect="1"/>
          </p:cNvPicPr>
          <p:nvPr/>
        </p:nvPicPr>
        <p:blipFill rotWithShape="1">
          <a:blip r:embed="rId6" cstate="print">
            <a:extLst>
              <a:ext uri="{28A0092B-C50C-407E-A947-70E740481C1C}">
                <a14:useLocalDpi xmlns:a14="http://schemas.microsoft.com/office/drawing/2010/main" val="0"/>
              </a:ext>
            </a:extLst>
          </a:blip>
          <a:srcRect l="24788" t="3903" r="55106" b="7374"/>
          <a:stretch/>
        </p:blipFill>
        <p:spPr>
          <a:xfrm>
            <a:off x="2348880" y="1062026"/>
            <a:ext cx="4809058" cy="3396593"/>
          </a:xfrm>
          <a:prstGeom prst="rect">
            <a:avLst/>
          </a:prstGeom>
        </p:spPr>
      </p:pic>
      <p:sp>
        <p:nvSpPr>
          <p:cNvPr id="58" name="Up Arrow 57"/>
          <p:cNvSpPr/>
          <p:nvPr/>
        </p:nvSpPr>
        <p:spPr>
          <a:xfrm>
            <a:off x="4757772" y="2636351"/>
            <a:ext cx="321010" cy="1419279"/>
          </a:xfrm>
          <a:prstGeom prst="upArrow">
            <a:avLst/>
          </a:prstGeom>
          <a:solidFill>
            <a:schemeClr val="accent1">
              <a:alpha val="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p:cNvPicPr>
            <a:picLocks noChangeAspect="1"/>
          </p:cNvPicPr>
          <p:nvPr/>
        </p:nvPicPr>
        <p:blipFill rotWithShape="1">
          <a:blip r:embed="rId7" cstate="print">
            <a:extLst>
              <a:ext uri="{28A0092B-C50C-407E-A947-70E740481C1C}">
                <a14:useLocalDpi xmlns:a14="http://schemas.microsoft.com/office/drawing/2010/main" val="0"/>
              </a:ext>
            </a:extLst>
          </a:blip>
          <a:srcRect l="46968" r="32765" b="7387"/>
          <a:stretch/>
        </p:blipFill>
        <p:spPr>
          <a:xfrm>
            <a:off x="2348880" y="1073050"/>
            <a:ext cx="4650244" cy="3396593"/>
          </a:xfrm>
          <a:prstGeom prst="rect">
            <a:avLst/>
          </a:prstGeom>
        </p:spPr>
      </p:pic>
      <p:grpSp>
        <p:nvGrpSpPr>
          <p:cNvPr id="3" name="Group 2"/>
          <p:cNvGrpSpPr/>
          <p:nvPr/>
        </p:nvGrpSpPr>
        <p:grpSpPr>
          <a:xfrm>
            <a:off x="2650306" y="2132095"/>
            <a:ext cx="1925627" cy="2337548"/>
            <a:chOff x="2650306" y="2132095"/>
            <a:chExt cx="1925627" cy="2337548"/>
          </a:xfrm>
        </p:grpSpPr>
        <p:sp>
          <p:nvSpPr>
            <p:cNvPr id="66" name="Oval 65"/>
            <p:cNvSpPr/>
            <p:nvPr/>
          </p:nvSpPr>
          <p:spPr>
            <a:xfrm>
              <a:off x="2650306" y="3798435"/>
              <a:ext cx="496082" cy="671208"/>
            </a:xfrm>
            <a:prstGeom prst="ellipse">
              <a:avLst/>
            </a:prstGeom>
            <a:solidFill>
              <a:schemeClr val="accent1">
                <a:lumMod val="60000"/>
                <a:lumOff val="40000"/>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Curved Connector 68"/>
            <p:cNvCxnSpPr/>
            <p:nvPr/>
          </p:nvCxnSpPr>
          <p:spPr>
            <a:xfrm rot="5400000">
              <a:off x="2787096" y="3117571"/>
              <a:ext cx="846155" cy="515568"/>
            </a:xfrm>
            <a:prstGeom prst="curvedConnector3">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3038319" y="2132095"/>
              <a:ext cx="1537614" cy="646331"/>
            </a:xfrm>
            <a:prstGeom prst="rect">
              <a:avLst/>
            </a:prstGeom>
            <a:noFill/>
          </p:spPr>
          <p:txBody>
            <a:bodyPr wrap="square" rtlCol="0">
              <a:spAutoFit/>
            </a:bodyPr>
            <a:lstStyle/>
            <a:p>
              <a:pPr algn="ctr"/>
              <a:r>
                <a:rPr lang="en-US" sz="1200" b="1" dirty="0" smtClean="0">
                  <a:solidFill>
                    <a:schemeClr val="tx2">
                      <a:lumMod val="50000"/>
                    </a:schemeClr>
                  </a:solidFill>
                  <a:latin typeface="Cambria" panose="02040503050406030204" pitchFamily="18" charset="0"/>
                </a:rPr>
                <a:t>WL Boosting brings Vmin down to VDD=0.3V</a:t>
              </a:r>
              <a:endParaRPr lang="en-US" sz="1200" b="1" dirty="0">
                <a:solidFill>
                  <a:schemeClr val="tx2">
                    <a:lumMod val="50000"/>
                  </a:schemeClr>
                </a:solidFill>
                <a:latin typeface="Cambria" panose="02040503050406030204" pitchFamily="18" charset="0"/>
              </a:endParaRPr>
            </a:p>
          </p:txBody>
        </p:sp>
      </p:grpSp>
      <p:sp>
        <p:nvSpPr>
          <p:cNvPr id="81" name="TextBox 80"/>
          <p:cNvSpPr txBox="1"/>
          <p:nvPr/>
        </p:nvSpPr>
        <p:spPr>
          <a:xfrm>
            <a:off x="1087073" y="5253264"/>
            <a:ext cx="7461115" cy="1384995"/>
          </a:xfrm>
          <a:prstGeom prst="rect">
            <a:avLst/>
          </a:prstGeom>
          <a:noFill/>
        </p:spPr>
        <p:txBody>
          <a:bodyPr wrap="square" rtlCol="0">
            <a:spAutoFit/>
          </a:bodyPr>
          <a:lstStyle/>
          <a:p>
            <a:pPr>
              <a:spcBef>
                <a:spcPts val="600"/>
              </a:spcBef>
              <a:spcAft>
                <a:spcPts val="600"/>
              </a:spcAft>
            </a:pPr>
            <a:r>
              <a:rPr lang="en-US" sz="1600" b="1" dirty="0" smtClean="0">
                <a:solidFill>
                  <a:schemeClr val="tx2">
                    <a:lumMod val="50000"/>
                  </a:schemeClr>
                </a:solidFill>
                <a:latin typeface="Cambria" panose="02040503050406030204" pitchFamily="18" charset="0"/>
              </a:rPr>
              <a:t>Take away Points:</a:t>
            </a:r>
          </a:p>
          <a:p>
            <a:pPr marL="285750" indent="-285750">
              <a:spcBef>
                <a:spcPts val="600"/>
              </a:spcBef>
              <a:spcAft>
                <a:spcPts val="600"/>
              </a:spcAft>
              <a:buFontTx/>
              <a:buChar char="-"/>
            </a:pPr>
            <a:r>
              <a:rPr lang="en-US" sz="1600" dirty="0" smtClean="0">
                <a:solidFill>
                  <a:schemeClr val="tx2">
                    <a:lumMod val="50000"/>
                  </a:schemeClr>
                </a:solidFill>
                <a:latin typeface="Cambria" panose="02040503050406030204" pitchFamily="18" charset="0"/>
              </a:rPr>
              <a:t>WL Boosting is the optimal assist technique to scale the supply down to VDD=0.3V</a:t>
            </a:r>
          </a:p>
          <a:p>
            <a:pPr marL="285750" indent="-285750">
              <a:spcBef>
                <a:spcPts val="600"/>
              </a:spcBef>
              <a:spcAft>
                <a:spcPts val="600"/>
              </a:spcAft>
              <a:buFontTx/>
              <a:buChar char="-"/>
            </a:pPr>
            <a:r>
              <a:rPr lang="en-US" sz="1600" dirty="0" smtClean="0">
                <a:solidFill>
                  <a:schemeClr val="tx2">
                    <a:lumMod val="50000"/>
                  </a:schemeClr>
                </a:solidFill>
                <a:latin typeface="Cambria" panose="02040503050406030204" pitchFamily="18" charset="0"/>
              </a:rPr>
              <a:t>WL Boosting increases Write Margin by ~7X across the supply voltages.</a:t>
            </a:r>
            <a:endParaRPr lang="en-US" sz="1600" dirty="0">
              <a:solidFill>
                <a:schemeClr val="tx2">
                  <a:lumMod val="50000"/>
                </a:schemeClr>
              </a:solidFill>
              <a:latin typeface="Cambria" panose="02040503050406030204" pitchFamily="18" charset="0"/>
            </a:endParaRPr>
          </a:p>
        </p:txBody>
      </p:sp>
    </p:spTree>
    <p:extLst>
      <p:ext uri="{BB962C8B-B14F-4D97-AF65-F5344CB8AC3E}">
        <p14:creationId xmlns:p14="http://schemas.microsoft.com/office/powerpoint/2010/main" val="352652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p:bldP spid="58" grpId="0" animBg="1"/>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2736" y="1324302"/>
            <a:ext cx="7828547" cy="5152697"/>
          </a:xfrm>
        </p:spPr>
        <p:txBody>
          <a:bodyPr>
            <a:normAutofit/>
          </a:bodyPr>
          <a:lstStyle/>
          <a:p>
            <a:endParaRPr lang="en-US" sz="2400" dirty="0" smtClean="0">
              <a:latin typeface="Cambria" panose="02040503050406030204" pitchFamily="18" charset="0"/>
            </a:endParaRPr>
          </a:p>
          <a:p>
            <a:r>
              <a:rPr lang="en-US" sz="2400" dirty="0" smtClean="0">
                <a:latin typeface="Cambria" panose="02040503050406030204" pitchFamily="18" charset="0"/>
              </a:rPr>
              <a:t>Metric for evaluation vary based on application of device.</a:t>
            </a:r>
          </a:p>
          <a:p>
            <a:endParaRPr lang="en-US" sz="2400" dirty="0" smtClean="0">
              <a:latin typeface="Cambria" panose="02040503050406030204" pitchFamily="18" charset="0"/>
            </a:endParaRPr>
          </a:p>
          <a:p>
            <a:r>
              <a:rPr lang="en-US" sz="2400" dirty="0" smtClean="0">
                <a:latin typeface="Cambria" panose="02040503050406030204" pitchFamily="18" charset="0"/>
              </a:rPr>
              <a:t>Assist techniques help to reduce Vmin for </a:t>
            </a:r>
            <a:r>
              <a:rPr lang="en-US" sz="2400" dirty="0">
                <a:latin typeface="Cambria" panose="02040503050406030204" pitchFamily="18" charset="0"/>
              </a:rPr>
              <a:t>SRAM</a:t>
            </a:r>
            <a:r>
              <a:rPr lang="en-US" sz="2400" dirty="0" smtClean="0">
                <a:latin typeface="Cambria" panose="02040503050406030204" pitchFamily="18" charset="0"/>
              </a:rPr>
              <a:t>.</a:t>
            </a:r>
          </a:p>
          <a:p>
            <a:pPr marL="0" indent="0">
              <a:buNone/>
            </a:pPr>
            <a:endParaRPr lang="en-US" sz="2400" dirty="0" smtClean="0">
              <a:latin typeface="Cambria" panose="02040503050406030204" pitchFamily="18" charset="0"/>
            </a:endParaRPr>
          </a:p>
          <a:p>
            <a:r>
              <a:rPr lang="en-US" sz="2400" dirty="0" smtClean="0">
                <a:latin typeface="Cambria" panose="02040503050406030204" pitchFamily="18" charset="0"/>
              </a:rPr>
              <a:t>Vmin </a:t>
            </a:r>
            <a:r>
              <a:rPr lang="en-US" sz="2400" dirty="0">
                <a:latin typeface="Cambria" panose="02040503050406030204" pitchFamily="18" charset="0"/>
              </a:rPr>
              <a:t>can be reduced to VDD=0.3V using 30% of WL </a:t>
            </a:r>
            <a:r>
              <a:rPr lang="en-US" sz="2400" dirty="0" smtClean="0">
                <a:latin typeface="Cambria" panose="02040503050406030204" pitchFamily="18" charset="0"/>
              </a:rPr>
              <a:t>boosting</a:t>
            </a:r>
            <a:r>
              <a:rPr lang="en-US" sz="2400" dirty="0">
                <a:latin typeface="Cambria" panose="02040503050406030204" pitchFamily="18" charset="0"/>
              </a:rPr>
              <a:t> </a:t>
            </a:r>
            <a:endParaRPr lang="en-US" sz="2400" dirty="0" smtClean="0">
              <a:latin typeface="Cambria" panose="02040503050406030204" pitchFamily="18" charset="0"/>
            </a:endParaRPr>
          </a:p>
          <a:p>
            <a:endParaRPr lang="en-US" sz="2400" dirty="0">
              <a:latin typeface="Cambria" panose="02040503050406030204" pitchFamily="18" charset="0"/>
            </a:endParaRPr>
          </a:p>
          <a:p>
            <a:r>
              <a:rPr lang="en-US" sz="2400" dirty="0" smtClean="0">
                <a:latin typeface="Cambria" panose="02040503050406030204" pitchFamily="18" charset="0"/>
              </a:rPr>
              <a:t>WL boosting improves WM across the supply voltages by ~7X.</a:t>
            </a:r>
          </a:p>
          <a:p>
            <a:endParaRPr lang="en-US" sz="2400" dirty="0">
              <a:latin typeface="Cambria" panose="02040503050406030204" pitchFamily="18" charset="0"/>
            </a:endParaRPr>
          </a:p>
          <a:p>
            <a:pPr marL="0" indent="0">
              <a:buNone/>
            </a:pPr>
            <a:endParaRPr lang="en-US" sz="2400" dirty="0" smtClean="0">
              <a:latin typeface="Cambria" panose="02040503050406030204" pitchFamily="18" charset="0"/>
            </a:endParaRPr>
          </a:p>
        </p:txBody>
      </p:sp>
      <p:sp>
        <p:nvSpPr>
          <p:cNvPr id="4" name="Slide Number Placeholder 3"/>
          <p:cNvSpPr>
            <a:spLocks noGrp="1"/>
          </p:cNvSpPr>
          <p:nvPr>
            <p:ph type="sldNum" sz="quarter" idx="11"/>
          </p:nvPr>
        </p:nvSpPr>
        <p:spPr/>
        <p:txBody>
          <a:bodyPr/>
          <a:lstStyle/>
          <a:p>
            <a:fld id="{173F9154-291C-425A-A36F-60764B2CA33B}" type="slidenum">
              <a:rPr lang="en-US" smtClean="0"/>
              <a:pPr/>
              <a:t>16</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Title 1"/>
          <p:cNvSpPr txBox="1">
            <a:spLocks/>
          </p:cNvSpPr>
          <p:nvPr/>
        </p:nvSpPr>
        <p:spPr>
          <a:xfrm>
            <a:off x="914400" y="99042"/>
            <a:ext cx="8229600" cy="992966"/>
          </a:xfrm>
          <a:prstGeom prst="rect">
            <a:avLst/>
          </a:prstGeom>
        </p:spPr>
        <p:txBody>
          <a:bodyPr vert="horz" lIns="91440" tIns="45720" rIns="91440" bIns="45720" rtlCol="0" anchor="b">
            <a:normAutofit/>
          </a:bodyPr>
          <a:lstStyle>
            <a:lvl1pPr algn="l" defTabSz="914400" rtl="0" eaLnBrk="1" latinLnBrk="0" hangingPunct="1">
              <a:spcBef>
                <a:spcPct val="0"/>
              </a:spcBef>
              <a:buNone/>
              <a:defRPr sz="4400" b="1" kern="1200" baseline="0">
                <a:ln w="12700">
                  <a:noFill/>
                </a:ln>
                <a:solidFill>
                  <a:srgbClr val="002060"/>
                </a:solidFill>
                <a:effectLst/>
                <a:latin typeface="+mj-lt"/>
                <a:ea typeface="+mj-ea"/>
                <a:cs typeface="+mj-cs"/>
              </a:defRPr>
            </a:lvl1pPr>
          </a:lstStyle>
          <a:p>
            <a:r>
              <a:rPr lang="en-US" sz="4000" dirty="0" smtClean="0">
                <a:latin typeface="Cambria" panose="02040503050406030204" pitchFamily="18" charset="0"/>
              </a:rPr>
              <a:t>Conclusion</a:t>
            </a:r>
            <a:endParaRPr lang="en-US" sz="4000" dirty="0">
              <a:latin typeface="Cambria" panose="02040503050406030204" pitchFamily="18" charset="0"/>
            </a:endParaRPr>
          </a:p>
        </p:txBody>
      </p:sp>
    </p:spTree>
    <p:extLst>
      <p:ext uri="{BB962C8B-B14F-4D97-AF65-F5344CB8AC3E}">
        <p14:creationId xmlns:p14="http://schemas.microsoft.com/office/powerpoint/2010/main" val="80639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7260" y="1308538"/>
            <a:ext cx="7955280" cy="4335517"/>
          </a:xfrm>
        </p:spPr>
        <p:txBody>
          <a:bodyPr>
            <a:noAutofit/>
          </a:bodyPr>
          <a:lstStyle/>
          <a:p>
            <a:pPr marL="282575" lvl="0" indent="-282575" algn="just">
              <a:spcAft>
                <a:spcPts val="600"/>
              </a:spcAft>
              <a:buFont typeface="+mj-lt"/>
              <a:buAutoNum type="arabicParenR"/>
            </a:pPr>
            <a:r>
              <a:rPr lang="en-US" sz="1800" dirty="0" smtClean="0"/>
              <a:t>V</a:t>
            </a:r>
            <a:r>
              <a:rPr lang="en-US" sz="1800" dirty="0"/>
              <a:t>. Chandra, R. Aitken, C. Pietrzyk, “On the Efficacy of Write Assist Techniques in Low Voltage Nanoscale SRAMs”, DATE, </a:t>
            </a:r>
            <a:r>
              <a:rPr lang="en-US" sz="1800" dirty="0" smtClean="0"/>
              <a:t>2010.</a:t>
            </a:r>
          </a:p>
          <a:p>
            <a:pPr marL="282575" lvl="0" indent="-282575" algn="just">
              <a:spcAft>
                <a:spcPts val="600"/>
              </a:spcAft>
              <a:buFont typeface="+mj-lt"/>
              <a:buAutoNum type="arabicParenR"/>
            </a:pPr>
            <a:r>
              <a:rPr lang="en-US" sz="1800" dirty="0" smtClean="0"/>
              <a:t>R</a:t>
            </a:r>
            <a:r>
              <a:rPr lang="en-US" sz="1800" dirty="0"/>
              <a:t>. W. Mann, J. Wang, S. Nalam, S. Khanna, G. Braceras, H. Pilo and B.H. Calhoun, “Impact of circuit assist methods on margin and performance in 6T SRAM” Solid State Electron., Nov 2010</a:t>
            </a:r>
            <a:r>
              <a:rPr lang="en-US" sz="1800" dirty="0" smtClean="0"/>
              <a:t>.</a:t>
            </a:r>
          </a:p>
          <a:p>
            <a:pPr marL="282575" lvl="0" indent="-282575" algn="just">
              <a:spcAft>
                <a:spcPts val="600"/>
              </a:spcAft>
              <a:buFont typeface="+mj-lt"/>
              <a:buAutoNum type="arabicParenR"/>
            </a:pPr>
            <a:r>
              <a:rPr lang="en-US" sz="1800" dirty="0"/>
              <a:t>B. Calhoun, A. Wang, A. Chandrakasan, “Modeling and Sizing for Minimum Energy Operation in Subthreshold Circuit. JSSC,  2005.</a:t>
            </a:r>
          </a:p>
          <a:p>
            <a:pPr marL="282575" lvl="0" indent="-282575" algn="just">
              <a:spcAft>
                <a:spcPts val="600"/>
              </a:spcAft>
              <a:buFont typeface="+mj-lt"/>
              <a:buAutoNum type="arabicParenR"/>
            </a:pPr>
            <a:r>
              <a:rPr lang="en-US" sz="1800" dirty="0"/>
              <a:t>Verma, N.; Chandrakasan, A.P., “A 256 kb 65 nm 8T Subthreshold SRAM Employing Sense-Amplifier Redundancy” IEEE Journal of </a:t>
            </a:r>
            <a:br>
              <a:rPr lang="en-US" sz="1800" dirty="0"/>
            </a:br>
            <a:r>
              <a:rPr lang="en-US" sz="1800" dirty="0"/>
              <a:t>Solid-State Circuits, JSSC 2007.</a:t>
            </a:r>
          </a:p>
          <a:p>
            <a:pPr marL="282575" lvl="0" indent="-282575" algn="just">
              <a:spcAft>
                <a:spcPts val="600"/>
              </a:spcAft>
              <a:buFont typeface="+mj-lt"/>
              <a:buAutoNum type="arabicParenR"/>
            </a:pPr>
            <a:r>
              <a:rPr lang="en-US" sz="1800" dirty="0"/>
              <a:t>Boley, James ; Chandra, Vikas ; Aitken, Robert ; Calhoun, Benton, “Leveraging sensitivity analysis for fast, accurate estimation of SRAM dynamic write VMIN”, Design, Automation &amp; Test in Europe Conference &amp; Exhibition (DATE), </a:t>
            </a:r>
            <a:r>
              <a:rPr lang="en-US" sz="1800" dirty="0" smtClean="0"/>
              <a:t>2013</a:t>
            </a:r>
            <a:endParaRPr lang="en-US" sz="1800" dirty="0"/>
          </a:p>
        </p:txBody>
      </p:sp>
      <p:sp>
        <p:nvSpPr>
          <p:cNvPr id="4" name="Slide Number Placeholder 3"/>
          <p:cNvSpPr>
            <a:spLocks noGrp="1"/>
          </p:cNvSpPr>
          <p:nvPr>
            <p:ph type="sldNum" sz="quarter" idx="11"/>
          </p:nvPr>
        </p:nvSpPr>
        <p:spPr/>
        <p:txBody>
          <a:bodyPr/>
          <a:lstStyle/>
          <a:p>
            <a:fld id="{173F9154-291C-425A-A36F-60764B2CA33B}" type="slidenum">
              <a:rPr lang="en-US" smtClean="0"/>
              <a:pPr/>
              <a:t>17</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Title 1"/>
          <p:cNvSpPr txBox="1">
            <a:spLocks/>
          </p:cNvSpPr>
          <p:nvPr/>
        </p:nvSpPr>
        <p:spPr>
          <a:xfrm>
            <a:off x="937260" y="99042"/>
            <a:ext cx="8206740" cy="992966"/>
          </a:xfrm>
          <a:prstGeom prst="rect">
            <a:avLst/>
          </a:prstGeom>
        </p:spPr>
        <p:txBody>
          <a:bodyPr vert="horz" lIns="91440" tIns="45720" rIns="91440" bIns="45720" rtlCol="0" anchor="b">
            <a:normAutofit/>
          </a:bodyPr>
          <a:lstStyle>
            <a:lvl1pPr algn="l" defTabSz="914400" rtl="0" eaLnBrk="1" latinLnBrk="0" hangingPunct="1">
              <a:spcBef>
                <a:spcPct val="0"/>
              </a:spcBef>
              <a:buNone/>
              <a:defRPr sz="4400" b="1" kern="1200" baseline="0">
                <a:ln w="12700">
                  <a:noFill/>
                </a:ln>
                <a:solidFill>
                  <a:srgbClr val="002060"/>
                </a:solidFill>
                <a:effectLst/>
                <a:latin typeface="+mj-lt"/>
                <a:ea typeface="+mj-ea"/>
                <a:cs typeface="+mj-cs"/>
              </a:defRPr>
            </a:lvl1pPr>
          </a:lstStyle>
          <a:p>
            <a:r>
              <a:rPr lang="en-US" sz="4000" dirty="0" smtClean="0">
                <a:latin typeface="Cambria" panose="02040503050406030204" pitchFamily="18" charset="0"/>
              </a:rPr>
              <a:t>References</a:t>
            </a:r>
            <a:endParaRPr lang="en-US" sz="4000" dirty="0">
              <a:latin typeface="Cambria" panose="02040503050406030204" pitchFamily="18" charset="0"/>
            </a:endParaRPr>
          </a:p>
        </p:txBody>
      </p:sp>
    </p:spTree>
    <p:extLst>
      <p:ext uri="{BB962C8B-B14F-4D97-AF65-F5344CB8AC3E}">
        <p14:creationId xmlns:p14="http://schemas.microsoft.com/office/powerpoint/2010/main" val="4248993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338" y="1868214"/>
            <a:ext cx="3641835" cy="1143000"/>
          </a:xfrm>
        </p:spPr>
        <p:txBody>
          <a:bodyPr>
            <a:noAutofit/>
          </a:bodyPr>
          <a:lstStyle/>
          <a:p>
            <a:pPr algn="ctr"/>
            <a:r>
              <a:rPr lang="en-US" dirty="0" smtClean="0">
                <a:latin typeface="Cambria" panose="02040503050406030204" pitchFamily="18" charset="0"/>
              </a:rPr>
              <a:t>Thank You! </a:t>
            </a:r>
            <a:endParaRPr lang="en-US" dirty="0">
              <a:latin typeface="Cambria" panose="02040503050406030204" pitchFamily="18" charset="0"/>
            </a:endParaRPr>
          </a:p>
        </p:txBody>
      </p:sp>
      <p:sp>
        <p:nvSpPr>
          <p:cNvPr id="3" name="Content Placeholder 2"/>
          <p:cNvSpPr>
            <a:spLocks noGrp="1"/>
          </p:cNvSpPr>
          <p:nvPr>
            <p:ph idx="1"/>
          </p:nvPr>
        </p:nvSpPr>
        <p:spPr>
          <a:xfrm>
            <a:off x="3578771" y="4319752"/>
            <a:ext cx="2979683" cy="788276"/>
          </a:xfrm>
        </p:spPr>
        <p:txBody>
          <a:bodyPr>
            <a:noAutofit/>
          </a:bodyPr>
          <a:lstStyle/>
          <a:p>
            <a:pPr marL="0" lvl="0" indent="0" algn="ctr">
              <a:buNone/>
            </a:pPr>
            <a:r>
              <a:rPr lang="en-US" sz="4000" b="1" dirty="0" smtClean="0">
                <a:latin typeface="Cambria" panose="02040503050406030204" pitchFamily="18" charset="0"/>
              </a:rPr>
              <a:t>Questions</a:t>
            </a:r>
            <a:r>
              <a:rPr lang="en-US" sz="4000" b="1" dirty="0">
                <a:latin typeface="Cambria" panose="02040503050406030204" pitchFamily="18" charset="0"/>
              </a:rPr>
              <a:t>?</a:t>
            </a:r>
            <a:endParaRPr lang="en-US" sz="4000" b="1" dirty="0" smtClean="0">
              <a:latin typeface="Cambria" panose="02040503050406030204" pitchFamily="18" charset="0"/>
            </a:endParaRPr>
          </a:p>
        </p:txBody>
      </p:sp>
      <p:sp>
        <p:nvSpPr>
          <p:cNvPr id="4" name="Slide Number Placeholder 3"/>
          <p:cNvSpPr>
            <a:spLocks noGrp="1"/>
          </p:cNvSpPr>
          <p:nvPr>
            <p:ph type="sldNum" sz="quarter" idx="11"/>
          </p:nvPr>
        </p:nvSpPr>
        <p:spPr/>
        <p:txBody>
          <a:bodyPr/>
          <a:lstStyle/>
          <a:p>
            <a:fld id="{173F9154-291C-425A-A36F-60764B2CA33B}" type="slidenum">
              <a:rPr lang="en-US" smtClean="0"/>
              <a:pPr/>
              <a:t>18</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2040773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19</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501" t="1289" r="6750"/>
          <a:stretch/>
        </p:blipFill>
        <p:spPr>
          <a:xfrm>
            <a:off x="1046710" y="1218903"/>
            <a:ext cx="7434350" cy="5072239"/>
          </a:xfrm>
          <a:prstGeom prst="rect">
            <a:avLst/>
          </a:prstGeom>
        </p:spPr>
      </p:pic>
      <p:grpSp>
        <p:nvGrpSpPr>
          <p:cNvPr id="13" name="Group 12"/>
          <p:cNvGrpSpPr/>
          <p:nvPr/>
        </p:nvGrpSpPr>
        <p:grpSpPr>
          <a:xfrm>
            <a:off x="2276272" y="2188721"/>
            <a:ext cx="3696511" cy="1070045"/>
            <a:chOff x="2276272" y="2188721"/>
            <a:chExt cx="3696511" cy="1070045"/>
          </a:xfrm>
        </p:grpSpPr>
        <p:grpSp>
          <p:nvGrpSpPr>
            <p:cNvPr id="12" name="Group 11"/>
            <p:cNvGrpSpPr/>
            <p:nvPr/>
          </p:nvGrpSpPr>
          <p:grpSpPr>
            <a:xfrm>
              <a:off x="3822970" y="2393004"/>
              <a:ext cx="2149813" cy="865762"/>
              <a:chOff x="3822970" y="2393004"/>
              <a:chExt cx="2149813" cy="865762"/>
            </a:xfrm>
          </p:grpSpPr>
          <p:cxnSp>
            <p:nvCxnSpPr>
              <p:cNvPr id="8" name="Straight Arrow Connector 7"/>
              <p:cNvCxnSpPr/>
              <p:nvPr/>
            </p:nvCxnSpPr>
            <p:spPr>
              <a:xfrm>
                <a:off x="5963055" y="2616740"/>
                <a:ext cx="9728" cy="642026"/>
              </a:xfrm>
              <a:prstGeom prst="straightConnector1">
                <a:avLst/>
              </a:prstGeom>
              <a:ln w="25400">
                <a:solidFill>
                  <a:schemeClr val="accent1">
                    <a:lumMod val="75000"/>
                  </a:schemeClr>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10" name="Curved Connector 9"/>
              <p:cNvCxnSpPr/>
              <p:nvPr/>
            </p:nvCxnSpPr>
            <p:spPr>
              <a:xfrm>
                <a:off x="3822970" y="2393004"/>
                <a:ext cx="2140085" cy="544749"/>
              </a:xfrm>
              <a:prstGeom prst="curvedConnector3">
                <a:avLst/>
              </a:prstGeom>
              <a:ln w="254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276272" y="2188721"/>
              <a:ext cx="1877438" cy="646331"/>
            </a:xfrm>
            <a:prstGeom prst="rect">
              <a:avLst/>
            </a:prstGeom>
            <a:noFill/>
          </p:spPr>
          <p:txBody>
            <a:bodyPr wrap="square" rtlCol="0">
              <a:spAutoFit/>
            </a:bodyPr>
            <a:lstStyle/>
            <a:p>
              <a:pPr algn="ctr"/>
              <a:r>
                <a:rPr lang="en-US" b="1" dirty="0" smtClean="0">
                  <a:solidFill>
                    <a:schemeClr val="tx2">
                      <a:lumMod val="50000"/>
                    </a:schemeClr>
                  </a:solidFill>
                </a:rPr>
                <a:t>I</a:t>
              </a:r>
              <a:r>
                <a:rPr lang="en-US" b="1" baseline="-25000" dirty="0" smtClean="0">
                  <a:solidFill>
                    <a:schemeClr val="tx2">
                      <a:lumMod val="50000"/>
                    </a:schemeClr>
                  </a:solidFill>
                </a:rPr>
                <a:t>ON</a:t>
              </a:r>
              <a:r>
                <a:rPr lang="en-US" b="1" dirty="0" smtClean="0">
                  <a:solidFill>
                    <a:schemeClr val="tx2">
                      <a:lumMod val="50000"/>
                    </a:schemeClr>
                  </a:solidFill>
                </a:rPr>
                <a:t>/I</a:t>
              </a:r>
              <a:r>
                <a:rPr lang="en-US" b="1" baseline="-25000" dirty="0" smtClean="0">
                  <a:solidFill>
                    <a:schemeClr val="tx2">
                      <a:lumMod val="50000"/>
                    </a:schemeClr>
                  </a:solidFill>
                </a:rPr>
                <a:t>OFF</a:t>
              </a:r>
              <a:r>
                <a:rPr lang="en-US" b="1" dirty="0" smtClean="0">
                  <a:solidFill>
                    <a:schemeClr val="tx2">
                      <a:lumMod val="50000"/>
                    </a:schemeClr>
                  </a:solidFill>
                </a:rPr>
                <a:t> Improvement</a:t>
              </a:r>
              <a:endParaRPr lang="en-US" b="1" baseline="-25000" dirty="0">
                <a:solidFill>
                  <a:schemeClr val="tx2">
                    <a:lumMod val="50000"/>
                  </a:schemeClr>
                </a:solidFill>
              </a:endParaRPr>
            </a:p>
          </p:txBody>
        </p:sp>
      </p:grpSp>
      <p:sp>
        <p:nvSpPr>
          <p:cNvPr id="15"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Backup</a:t>
            </a:r>
            <a:endParaRPr lang="en-US" sz="4000" dirty="0">
              <a:latin typeface="Cambria" panose="02040503050406030204" pitchFamily="18" charset="0"/>
            </a:endParaRPr>
          </a:p>
        </p:txBody>
      </p:sp>
    </p:spTree>
    <p:extLst>
      <p:ext uri="{BB962C8B-B14F-4D97-AF65-F5344CB8AC3E}">
        <p14:creationId xmlns:p14="http://schemas.microsoft.com/office/powerpoint/2010/main" val="792728219"/>
      </p:ext>
    </p:extLst>
  </p:cSld>
  <p:clrMapOvr>
    <a:masterClrMapping/>
  </p:clrMapOvr>
  <mc:AlternateContent xmlns:mc="http://schemas.openxmlformats.org/markup-compatibility/2006" xmlns:p14="http://schemas.microsoft.com/office/powerpoint/2010/main">
    <mc:Choice Requires="p14">
      <p:transition spd="slow" p14:dur="2000" advTm="59237"/>
    </mc:Choice>
    <mc:Fallback xmlns="">
      <p:transition spd="slow" advTm="592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890" y="40080"/>
            <a:ext cx="8327110" cy="992966"/>
          </a:xfrm>
        </p:spPr>
        <p:txBody>
          <a:bodyPr>
            <a:normAutofit/>
          </a:bodyPr>
          <a:lstStyle/>
          <a:p>
            <a:r>
              <a:rPr lang="en-US" sz="4000" dirty="0" smtClean="0">
                <a:latin typeface="Cambria" panose="02040503050406030204" pitchFamily="18" charset="0"/>
              </a:rPr>
              <a:t>Motivation</a:t>
            </a:r>
            <a:endParaRPr lang="en-US" sz="4000" dirty="0">
              <a:latin typeface="Cambria" panose="02040503050406030204" pitchFamily="18" charset="0"/>
            </a:endParaRPr>
          </a:p>
        </p:txBody>
      </p:sp>
      <p:sp>
        <p:nvSpPr>
          <p:cNvPr id="4" name="Slide Number Placeholder 3"/>
          <p:cNvSpPr>
            <a:spLocks noGrp="1"/>
          </p:cNvSpPr>
          <p:nvPr>
            <p:ph type="sldNum" sz="quarter" idx="11"/>
          </p:nvPr>
        </p:nvSpPr>
        <p:spPr/>
        <p:txBody>
          <a:bodyPr/>
          <a:lstStyle/>
          <a:p>
            <a:fld id="{173F9154-291C-425A-A36F-60764B2CA33B}" type="slidenum">
              <a:rPr lang="en-US" smtClean="0"/>
              <a:pPr/>
              <a:t>2</a:t>
            </a:fld>
            <a:endParaRPr lang="en-US" dirty="0"/>
          </a:p>
        </p:txBody>
      </p:sp>
      <p:grpSp>
        <p:nvGrpSpPr>
          <p:cNvPr id="16" name="Group 15"/>
          <p:cNvGrpSpPr/>
          <p:nvPr/>
        </p:nvGrpSpPr>
        <p:grpSpPr>
          <a:xfrm>
            <a:off x="2144684" y="1180407"/>
            <a:ext cx="7238999" cy="5329184"/>
            <a:chOff x="2526830" y="1196555"/>
            <a:chExt cx="6617170" cy="4963046"/>
          </a:xfrm>
        </p:grpSpPr>
        <p:sp>
          <p:nvSpPr>
            <p:cNvPr id="13" name="TextBox 12"/>
            <p:cNvSpPr txBox="1"/>
            <p:nvPr/>
          </p:nvSpPr>
          <p:spPr>
            <a:xfrm>
              <a:off x="6477000" y="5574826"/>
              <a:ext cx="2667000" cy="584775"/>
            </a:xfrm>
            <a:prstGeom prst="rect">
              <a:avLst/>
            </a:prstGeom>
            <a:noFill/>
          </p:spPr>
          <p:txBody>
            <a:bodyPr wrap="square" rtlCol="0">
              <a:spAutoFit/>
            </a:bodyPr>
            <a:lstStyle/>
            <a:p>
              <a:r>
                <a:rPr lang="en-US" sz="1600" b="1" u="sng" dirty="0" smtClean="0">
                  <a:solidFill>
                    <a:schemeClr val="tx2">
                      <a:lumMod val="50000"/>
                    </a:schemeClr>
                  </a:solidFill>
                </a:rPr>
                <a:t>Source</a:t>
              </a:r>
              <a:r>
                <a:rPr lang="en-US" sz="1600" b="1" dirty="0" smtClean="0">
                  <a:solidFill>
                    <a:schemeClr val="tx2">
                      <a:lumMod val="50000"/>
                    </a:schemeClr>
                  </a:solidFill>
                </a:rPr>
                <a:t>:</a:t>
              </a:r>
            </a:p>
            <a:p>
              <a:r>
                <a:rPr lang="en-US" sz="1600" b="1" dirty="0" smtClean="0">
                  <a:solidFill>
                    <a:schemeClr val="tx2">
                      <a:lumMod val="50000"/>
                    </a:schemeClr>
                  </a:solidFill>
                </a:rPr>
                <a:t>herculsecyborg.blogspot.com</a:t>
              </a:r>
              <a:endParaRPr lang="en-US" sz="1600" b="1" dirty="0">
                <a:solidFill>
                  <a:schemeClr val="tx2">
                    <a:lumMod val="50000"/>
                  </a:schemeClr>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6830" y="1196555"/>
              <a:ext cx="5179926" cy="4378271"/>
            </a:xfrm>
            <a:prstGeom prst="rect">
              <a:avLst/>
            </a:prstGeom>
          </p:spPr>
        </p:pic>
      </p:grpSp>
      <p:sp>
        <p:nvSpPr>
          <p:cNvPr id="12" name="TextBox 11"/>
          <p:cNvSpPr txBox="1"/>
          <p:nvPr/>
        </p:nvSpPr>
        <p:spPr>
          <a:xfrm>
            <a:off x="1144116" y="6246167"/>
            <a:ext cx="6994902" cy="461665"/>
          </a:xfrm>
          <a:prstGeom prst="rect">
            <a:avLst/>
          </a:prstGeom>
          <a:noFill/>
        </p:spPr>
        <p:txBody>
          <a:bodyPr wrap="square" rtlCol="0">
            <a:spAutoFit/>
          </a:bodyPr>
          <a:lstStyle/>
          <a:p>
            <a:r>
              <a:rPr lang="en-US" sz="2400" dirty="0" smtClean="0">
                <a:solidFill>
                  <a:schemeClr val="tx2">
                    <a:lumMod val="50000"/>
                  </a:schemeClr>
                </a:solidFill>
                <a:latin typeface="Cambria" panose="02040503050406030204" pitchFamily="18" charset="0"/>
              </a:rPr>
              <a:t>⇒ Leads to </a:t>
            </a:r>
            <a:r>
              <a:rPr lang="en-US" sz="2400" u="sng" dirty="0" smtClean="0">
                <a:solidFill>
                  <a:schemeClr val="tx2">
                    <a:lumMod val="50000"/>
                  </a:schemeClr>
                </a:solidFill>
                <a:latin typeface="Cambria" panose="02040503050406030204" pitchFamily="18" charset="0"/>
              </a:rPr>
              <a:t>energy constraint design</a:t>
            </a:r>
            <a:endParaRPr lang="en-US" sz="2400" u="sng" dirty="0">
              <a:solidFill>
                <a:schemeClr val="tx2">
                  <a:lumMod val="50000"/>
                </a:schemeClr>
              </a:solidFill>
            </a:endParaRPr>
          </a:p>
        </p:txBody>
      </p:sp>
    </p:spTree>
    <p:extLst>
      <p:ext uri="{BB962C8B-B14F-4D97-AF65-F5344CB8AC3E}">
        <p14:creationId xmlns:p14="http://schemas.microsoft.com/office/powerpoint/2010/main" val="1593517772"/>
      </p:ext>
    </p:extLst>
  </p:cSld>
  <p:clrMapOvr>
    <a:masterClrMapping/>
  </p:clrMapOvr>
  <mc:AlternateContent xmlns:mc="http://schemas.openxmlformats.org/markup-compatibility/2006" xmlns:p14="http://schemas.microsoft.com/office/powerpoint/2010/main">
    <mc:Choice Requires="p14">
      <p:transition spd="slow" p14:dur="2000" advTm="59237"/>
    </mc:Choice>
    <mc:Fallback xmlns="">
      <p:transition spd="slow" advTm="592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20</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379" t="2511" r="1207"/>
          <a:stretch/>
        </p:blipFill>
        <p:spPr>
          <a:xfrm>
            <a:off x="1119352" y="1513491"/>
            <a:ext cx="7583213" cy="4272454"/>
          </a:xfrm>
          <a:prstGeom prst="rect">
            <a:avLst/>
          </a:prstGeom>
        </p:spPr>
      </p:pic>
      <p:grpSp>
        <p:nvGrpSpPr>
          <p:cNvPr id="16" name="Group 15"/>
          <p:cNvGrpSpPr/>
          <p:nvPr/>
        </p:nvGrpSpPr>
        <p:grpSpPr>
          <a:xfrm>
            <a:off x="1836309" y="1343675"/>
            <a:ext cx="4469898" cy="2629374"/>
            <a:chOff x="2072792" y="1343675"/>
            <a:chExt cx="4469898" cy="2394076"/>
          </a:xfrm>
        </p:grpSpPr>
        <p:sp>
          <p:nvSpPr>
            <p:cNvPr id="10" name="Oval 9"/>
            <p:cNvSpPr/>
            <p:nvPr/>
          </p:nvSpPr>
          <p:spPr>
            <a:xfrm rot="19828159">
              <a:off x="2072792" y="1343675"/>
              <a:ext cx="1091114" cy="2394076"/>
            </a:xfrm>
            <a:prstGeom prst="ellipse">
              <a:avLst/>
            </a:prstGeom>
            <a:noFill/>
            <a:ln w="4762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Curved Connector 12"/>
            <p:cNvCxnSpPr/>
            <p:nvPr/>
          </p:nvCxnSpPr>
          <p:spPr>
            <a:xfrm rot="10800000">
              <a:off x="2822028" y="1860331"/>
              <a:ext cx="1623848" cy="520262"/>
            </a:xfrm>
            <a:prstGeom prst="curvedConnector3">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445876" y="1860331"/>
              <a:ext cx="2096814" cy="923330"/>
            </a:xfrm>
            <a:prstGeom prst="rect">
              <a:avLst/>
            </a:prstGeom>
            <a:noFill/>
          </p:spPr>
          <p:txBody>
            <a:bodyPr wrap="square" rtlCol="0">
              <a:spAutoFit/>
            </a:bodyPr>
            <a:lstStyle/>
            <a:p>
              <a:r>
                <a:rPr lang="en-US" b="1" dirty="0" smtClean="0">
                  <a:solidFill>
                    <a:schemeClr val="tx1">
                      <a:lumMod val="50000"/>
                    </a:schemeClr>
                  </a:solidFill>
                  <a:latin typeface="Cambria" panose="02040503050406030204" pitchFamily="18" charset="0"/>
                </a:rPr>
                <a:t>Points with</a:t>
              </a:r>
            </a:p>
            <a:p>
              <a:r>
                <a:rPr lang="en-US" b="1" dirty="0" smtClean="0">
                  <a:solidFill>
                    <a:schemeClr val="tx1">
                      <a:lumMod val="50000"/>
                    </a:schemeClr>
                  </a:solidFill>
                  <a:latin typeface="Cambria" panose="02040503050406030204" pitchFamily="18" charset="0"/>
                </a:rPr>
                <a:t>WM &gt; 150mV and</a:t>
              </a:r>
            </a:p>
            <a:p>
              <a:r>
                <a:rPr lang="en-US" b="1" dirty="0" smtClean="0">
                  <a:solidFill>
                    <a:schemeClr val="tx1">
                      <a:lumMod val="50000"/>
                    </a:schemeClr>
                  </a:solidFill>
                  <a:latin typeface="Cambria" panose="02040503050406030204" pitchFamily="18" charset="0"/>
                </a:rPr>
                <a:t>Write Delay &lt; 2</a:t>
              </a:r>
            </a:p>
          </p:txBody>
        </p:sp>
      </p:grpSp>
      <p:sp>
        <p:nvSpPr>
          <p:cNvPr id="18"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Backup</a:t>
            </a:r>
            <a:endParaRPr lang="en-US" sz="4000" dirty="0">
              <a:latin typeface="Cambria" panose="02040503050406030204" pitchFamily="18" charset="0"/>
            </a:endParaRPr>
          </a:p>
        </p:txBody>
      </p:sp>
    </p:spTree>
    <p:extLst>
      <p:ext uri="{BB962C8B-B14F-4D97-AF65-F5344CB8AC3E}">
        <p14:creationId xmlns:p14="http://schemas.microsoft.com/office/powerpoint/2010/main" val="43177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3</a:t>
            </a:fld>
            <a:endParaRPr lang="en-US" dirty="0"/>
          </a:p>
        </p:txBody>
      </p:sp>
      <p:pic>
        <p:nvPicPr>
          <p:cNvPr id="102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8479" y="1371600"/>
            <a:ext cx="5959038" cy="4228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473993" y="5276630"/>
            <a:ext cx="2613189" cy="646331"/>
          </a:xfrm>
          <a:prstGeom prst="rect">
            <a:avLst/>
          </a:prstGeom>
          <a:noFill/>
        </p:spPr>
        <p:txBody>
          <a:bodyPr wrap="square" rtlCol="0">
            <a:spAutoFit/>
          </a:bodyPr>
          <a:lstStyle/>
          <a:p>
            <a:r>
              <a:rPr lang="en-US" b="1" u="sng" dirty="0" smtClean="0">
                <a:solidFill>
                  <a:schemeClr val="tx2">
                    <a:lumMod val="50000"/>
                  </a:schemeClr>
                </a:solidFill>
              </a:rPr>
              <a:t>Source</a:t>
            </a:r>
            <a:r>
              <a:rPr lang="en-US" b="1" dirty="0" smtClean="0">
                <a:solidFill>
                  <a:schemeClr val="tx2">
                    <a:lumMod val="50000"/>
                  </a:schemeClr>
                </a:solidFill>
              </a:rPr>
              <a:t>: </a:t>
            </a:r>
          </a:p>
          <a:p>
            <a:r>
              <a:rPr lang="en-US" b="1" dirty="0" smtClean="0">
                <a:solidFill>
                  <a:schemeClr val="tx2">
                    <a:lumMod val="50000"/>
                  </a:schemeClr>
                </a:solidFill>
              </a:rPr>
              <a:t>N. Verma, IEEE TED 2008</a:t>
            </a:r>
            <a:endParaRPr lang="en-US" b="1" dirty="0">
              <a:solidFill>
                <a:schemeClr val="tx2">
                  <a:lumMod val="50000"/>
                </a:schemeClr>
              </a:solidFill>
            </a:endParaRPr>
          </a:p>
        </p:txBody>
      </p:sp>
      <p:sp>
        <p:nvSpPr>
          <p:cNvPr id="8" name="Title 1"/>
          <p:cNvSpPr>
            <a:spLocks noGrp="1"/>
          </p:cNvSpPr>
          <p:nvPr>
            <p:ph type="title"/>
          </p:nvPr>
        </p:nvSpPr>
        <p:spPr>
          <a:xfrm>
            <a:off x="914400" y="40080"/>
            <a:ext cx="8229600" cy="992966"/>
          </a:xfrm>
        </p:spPr>
        <p:txBody>
          <a:bodyPr>
            <a:normAutofit/>
          </a:bodyPr>
          <a:lstStyle/>
          <a:p>
            <a:r>
              <a:rPr lang="en-US" sz="4000" dirty="0" smtClean="0">
                <a:latin typeface="Cambria" panose="02040503050406030204" pitchFamily="18" charset="0"/>
              </a:rPr>
              <a:t>Motivation</a:t>
            </a:r>
            <a:endParaRPr lang="en-US" sz="4000" dirty="0">
              <a:latin typeface="Cambria" panose="02040503050406030204" pitchFamily="18" charset="0"/>
            </a:endParaRPr>
          </a:p>
        </p:txBody>
      </p:sp>
      <p:sp>
        <p:nvSpPr>
          <p:cNvPr id="10" name="Oval 9"/>
          <p:cNvSpPr/>
          <p:nvPr/>
        </p:nvSpPr>
        <p:spPr>
          <a:xfrm>
            <a:off x="3125585" y="2482137"/>
            <a:ext cx="282633" cy="522122"/>
          </a:xfrm>
          <a:prstGeom prst="ellipse">
            <a:avLst/>
          </a:prstGeom>
          <a:noFill/>
          <a:ln w="476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2576945" y="3655696"/>
            <a:ext cx="1662545" cy="646331"/>
          </a:xfrm>
          <a:prstGeom prst="rect">
            <a:avLst/>
          </a:prstGeom>
          <a:noFill/>
        </p:spPr>
        <p:txBody>
          <a:bodyPr wrap="square" rtlCol="0">
            <a:spAutoFit/>
          </a:bodyPr>
          <a:lstStyle/>
          <a:p>
            <a:r>
              <a:rPr lang="en-US" dirty="0" smtClean="0">
                <a:solidFill>
                  <a:schemeClr val="tx2">
                    <a:lumMod val="50000"/>
                  </a:schemeClr>
                </a:solidFill>
              </a:rPr>
              <a:t>Sub-threshold region</a:t>
            </a:r>
            <a:endParaRPr lang="en-US" dirty="0">
              <a:solidFill>
                <a:schemeClr val="tx2">
                  <a:lumMod val="50000"/>
                </a:schemeClr>
              </a:solidFill>
            </a:endParaRPr>
          </a:p>
        </p:txBody>
      </p:sp>
    </p:spTree>
    <p:extLst>
      <p:ext uri="{BB962C8B-B14F-4D97-AF65-F5344CB8AC3E}">
        <p14:creationId xmlns:p14="http://schemas.microsoft.com/office/powerpoint/2010/main" val="1593595761"/>
      </p:ext>
    </p:extLst>
  </p:cSld>
  <p:clrMapOvr>
    <a:masterClrMapping/>
  </p:clrMapOvr>
  <mc:AlternateContent xmlns:mc="http://schemas.openxmlformats.org/markup-compatibility/2006" xmlns:p14="http://schemas.microsoft.com/office/powerpoint/2010/main">
    <mc:Choice Requires="p14">
      <p:transition spd="slow" p14:dur="2000" advTm="59237"/>
    </mc:Choice>
    <mc:Fallback xmlns="">
      <p:transition spd="slow" advTm="592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4</a:t>
            </a:fld>
            <a:endParaRPr lang="en-US" dirty="0"/>
          </a:p>
        </p:txBody>
      </p:sp>
      <p:sp>
        <p:nvSpPr>
          <p:cNvPr id="12" name="TextBox 11"/>
          <p:cNvSpPr txBox="1"/>
          <p:nvPr/>
        </p:nvSpPr>
        <p:spPr>
          <a:xfrm>
            <a:off x="1046710" y="5370138"/>
            <a:ext cx="7830589" cy="1323439"/>
          </a:xfrm>
          <a:prstGeom prst="rect">
            <a:avLst/>
          </a:prstGeom>
          <a:noFill/>
        </p:spPr>
        <p:txBody>
          <a:bodyPr wrap="square" rtlCol="0">
            <a:spAutoFit/>
          </a:bodyPr>
          <a:lstStyle/>
          <a:p>
            <a:r>
              <a:rPr lang="en-US" sz="2000" dirty="0" smtClean="0">
                <a:solidFill>
                  <a:schemeClr val="tx2">
                    <a:lumMod val="50000"/>
                  </a:schemeClr>
                </a:solidFill>
                <a:latin typeface="Cambria" panose="02040503050406030204" pitchFamily="18" charset="0"/>
              </a:rPr>
              <a:t>⇒ </a:t>
            </a:r>
            <a:r>
              <a:rPr lang="en-US" sz="2000" dirty="0">
                <a:solidFill>
                  <a:schemeClr val="tx2">
                    <a:lumMod val="50000"/>
                  </a:schemeClr>
                </a:solidFill>
                <a:latin typeface="Cambria" panose="02040503050406030204" pitchFamily="18" charset="0"/>
              </a:rPr>
              <a:t>Higher occupancy of the memory leads </a:t>
            </a:r>
            <a:r>
              <a:rPr lang="en-US" sz="2000" dirty="0" smtClean="0">
                <a:solidFill>
                  <a:schemeClr val="tx2">
                    <a:lumMod val="50000"/>
                  </a:schemeClr>
                </a:solidFill>
                <a:latin typeface="Cambria" panose="02040503050406030204" pitchFamily="18" charset="0"/>
              </a:rPr>
              <a:t>higher </a:t>
            </a:r>
            <a:r>
              <a:rPr lang="en-US" sz="2000" dirty="0">
                <a:solidFill>
                  <a:schemeClr val="tx2">
                    <a:lumMod val="50000"/>
                  </a:schemeClr>
                </a:solidFill>
                <a:latin typeface="Cambria" panose="02040503050406030204" pitchFamily="18" charset="0"/>
              </a:rPr>
              <a:t>energy </a:t>
            </a:r>
            <a:r>
              <a:rPr lang="en-US" sz="2000" dirty="0" smtClean="0">
                <a:solidFill>
                  <a:schemeClr val="tx2">
                    <a:lumMod val="50000"/>
                  </a:schemeClr>
                </a:solidFill>
                <a:latin typeface="Cambria" panose="02040503050406030204" pitchFamily="18" charset="0"/>
              </a:rPr>
              <a:t>dissipation at SoC level</a:t>
            </a:r>
          </a:p>
          <a:p>
            <a:r>
              <a:rPr lang="en-US" sz="2000" dirty="0">
                <a:solidFill>
                  <a:schemeClr val="tx2">
                    <a:lumMod val="50000"/>
                  </a:schemeClr>
                </a:solidFill>
                <a:latin typeface="Cambria" panose="02040503050406030204" pitchFamily="18" charset="0"/>
              </a:rPr>
              <a:t>⇒ SRAM required to be operated in the sub-threshold region for energy </a:t>
            </a:r>
            <a:r>
              <a:rPr lang="en-US" sz="2000" dirty="0" smtClean="0">
                <a:solidFill>
                  <a:schemeClr val="tx2">
                    <a:lumMod val="50000"/>
                  </a:schemeClr>
                </a:solidFill>
                <a:latin typeface="Cambria" panose="02040503050406030204" pitchFamily="18" charset="0"/>
              </a:rPr>
              <a:t>constrained </a:t>
            </a:r>
            <a:r>
              <a:rPr lang="en-US" sz="2000" dirty="0">
                <a:solidFill>
                  <a:schemeClr val="tx2">
                    <a:lumMod val="50000"/>
                  </a:schemeClr>
                </a:solidFill>
                <a:latin typeface="Cambria" panose="02040503050406030204" pitchFamily="18" charset="0"/>
              </a:rPr>
              <a:t>design</a:t>
            </a:r>
            <a:r>
              <a:rPr lang="en-US" sz="2000" dirty="0" smtClean="0">
                <a:solidFill>
                  <a:schemeClr val="tx2">
                    <a:lumMod val="50000"/>
                  </a:schemeClr>
                </a:solidFill>
                <a:latin typeface="Cambria" panose="02040503050406030204" pitchFamily="18" charset="0"/>
              </a:rPr>
              <a:t>.</a:t>
            </a:r>
            <a:endParaRPr lang="en-US" sz="2000" dirty="0">
              <a:solidFill>
                <a:schemeClr val="tx2">
                  <a:lumMod val="50000"/>
                </a:schemeClr>
              </a:solidFill>
              <a:latin typeface="Cambria" panose="02040503050406030204" pitchFamily="18" charset="0"/>
            </a:endParaRPr>
          </a:p>
        </p:txBody>
      </p:sp>
      <p:pic>
        <p:nvPicPr>
          <p:cNvPr id="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6710" y="1083952"/>
            <a:ext cx="6314789" cy="4318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699540" y="4914299"/>
            <a:ext cx="2959331" cy="492443"/>
          </a:xfrm>
          <a:prstGeom prst="rect">
            <a:avLst/>
          </a:prstGeom>
          <a:noFill/>
        </p:spPr>
        <p:txBody>
          <a:bodyPr wrap="square" rtlCol="0">
            <a:spAutoFit/>
          </a:bodyPr>
          <a:lstStyle/>
          <a:p>
            <a:r>
              <a:rPr lang="en-US" sz="1400" b="1" u="sng" dirty="0">
                <a:solidFill>
                  <a:schemeClr val="tx2">
                    <a:lumMod val="50000"/>
                  </a:schemeClr>
                </a:solidFill>
              </a:rPr>
              <a:t>Source: </a:t>
            </a:r>
            <a:endParaRPr lang="en-US" sz="1400" b="1" u="sng" dirty="0" smtClean="0">
              <a:solidFill>
                <a:schemeClr val="tx2">
                  <a:lumMod val="50000"/>
                </a:schemeClr>
              </a:solidFill>
            </a:endParaRPr>
          </a:p>
          <a:p>
            <a:r>
              <a:rPr lang="en-US" sz="1200" b="1" dirty="0" smtClean="0">
                <a:solidFill>
                  <a:schemeClr val="tx2">
                    <a:lumMod val="50000"/>
                  </a:schemeClr>
                </a:solidFill>
              </a:rPr>
              <a:t>M.H</a:t>
            </a:r>
            <a:r>
              <a:rPr lang="en-US" sz="1200" b="1" dirty="0">
                <a:solidFill>
                  <a:schemeClr val="tx2">
                    <a:lumMod val="50000"/>
                  </a:schemeClr>
                </a:solidFill>
              </a:rPr>
              <a:t>. Abu-Rahma, Springer  2013</a:t>
            </a:r>
          </a:p>
        </p:txBody>
      </p:sp>
      <p:cxnSp>
        <p:nvCxnSpPr>
          <p:cNvPr id="10" name="Straight Arrow Connector 9"/>
          <p:cNvCxnSpPr/>
          <p:nvPr/>
        </p:nvCxnSpPr>
        <p:spPr>
          <a:xfrm flipV="1">
            <a:off x="2280026" y="1519617"/>
            <a:ext cx="4355869" cy="2460568"/>
          </a:xfrm>
          <a:prstGeom prst="straightConnector1">
            <a:avLst/>
          </a:prstGeom>
          <a:ln w="34925">
            <a:solidFill>
              <a:srgbClr val="FF0000"/>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914400" y="40080"/>
            <a:ext cx="8229600" cy="992966"/>
          </a:xfrm>
        </p:spPr>
        <p:txBody>
          <a:bodyPr>
            <a:normAutofit/>
          </a:bodyPr>
          <a:lstStyle/>
          <a:p>
            <a:r>
              <a:rPr lang="en-US" sz="4000" dirty="0" smtClean="0">
                <a:latin typeface="Cambria" panose="02040503050406030204" pitchFamily="18" charset="0"/>
              </a:rPr>
              <a:t>Motivation</a:t>
            </a:r>
            <a:endParaRPr lang="en-US" sz="4000" dirty="0">
              <a:latin typeface="Cambria" panose="02040503050406030204" pitchFamily="18" charset="0"/>
            </a:endParaRPr>
          </a:p>
        </p:txBody>
      </p:sp>
    </p:spTree>
    <p:extLst>
      <p:ext uri="{BB962C8B-B14F-4D97-AF65-F5344CB8AC3E}">
        <p14:creationId xmlns:p14="http://schemas.microsoft.com/office/powerpoint/2010/main" val="1031433795"/>
      </p:ext>
    </p:extLst>
  </p:cSld>
  <p:clrMapOvr>
    <a:masterClrMapping/>
  </p:clrMapOvr>
  <mc:AlternateContent xmlns:mc="http://schemas.openxmlformats.org/markup-compatibility/2006" xmlns:p14="http://schemas.microsoft.com/office/powerpoint/2010/main">
    <mc:Choice Requires="p14">
      <p:transition spd="slow" p14:dur="2000" advTm="59237"/>
    </mc:Choice>
    <mc:Fallback xmlns="">
      <p:transition spd="slow" advTm="592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73F9154-291C-425A-A36F-60764B2CA33B}" type="slidenum">
              <a:rPr lang="en-US" smtClean="0"/>
              <a:pPr/>
              <a:t>5</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Motivation</a:t>
            </a:r>
            <a:endParaRPr lang="en-US" sz="4000" dirty="0">
              <a:latin typeface="Cambria" panose="02040503050406030204" pitchFamily="18" charset="0"/>
            </a:endParaRPr>
          </a:p>
        </p:txBody>
      </p:sp>
      <p:sp>
        <p:nvSpPr>
          <p:cNvPr id="2" name="Content Placeholder 1"/>
          <p:cNvSpPr>
            <a:spLocks noGrp="1"/>
          </p:cNvSpPr>
          <p:nvPr>
            <p:ph idx="1"/>
          </p:nvPr>
        </p:nvSpPr>
        <p:spPr>
          <a:xfrm>
            <a:off x="1219200" y="1191049"/>
            <a:ext cx="7467600" cy="4828751"/>
          </a:xfrm>
        </p:spPr>
        <p:txBody>
          <a:bodyPr>
            <a:normAutofit/>
          </a:bodyPr>
          <a:lstStyle/>
          <a:p>
            <a:pPr marL="0" indent="0">
              <a:buNone/>
            </a:pPr>
            <a:r>
              <a:rPr lang="en-US" sz="2200" dirty="0" smtClean="0">
                <a:latin typeface="Cambria" panose="02040503050406030204" pitchFamily="18" charset="0"/>
              </a:rPr>
              <a:t>But lowering supply voltage leads to cell write failures.</a:t>
            </a:r>
            <a:endParaRPr lang="en-US" sz="2200" dirty="0">
              <a:latin typeface="Cambria" panose="02040503050406030204" pitchFamily="18"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090" t="2966" r="1637" b="2480"/>
          <a:stretch/>
        </p:blipFill>
        <p:spPr>
          <a:xfrm>
            <a:off x="1926721" y="2020997"/>
            <a:ext cx="5805947" cy="3168853"/>
          </a:xfrm>
          <a:prstGeom prst="rect">
            <a:avLst/>
          </a:prstGeom>
        </p:spPr>
      </p:pic>
      <p:sp>
        <p:nvSpPr>
          <p:cNvPr id="18" name="TextBox 17"/>
          <p:cNvSpPr txBox="1"/>
          <p:nvPr/>
        </p:nvSpPr>
        <p:spPr>
          <a:xfrm>
            <a:off x="1046711" y="5478959"/>
            <a:ext cx="7830589" cy="769441"/>
          </a:xfrm>
          <a:prstGeom prst="rect">
            <a:avLst/>
          </a:prstGeom>
          <a:noFill/>
        </p:spPr>
        <p:txBody>
          <a:bodyPr wrap="square" rtlCol="0">
            <a:spAutoFit/>
          </a:bodyPr>
          <a:lstStyle/>
          <a:p>
            <a:r>
              <a:rPr lang="en-US" sz="2200" dirty="0" smtClean="0">
                <a:solidFill>
                  <a:schemeClr val="tx2">
                    <a:lumMod val="50000"/>
                  </a:schemeClr>
                </a:solidFill>
                <a:latin typeface="Cambria" panose="02040503050406030204" pitchFamily="18" charset="0"/>
              </a:rPr>
              <a:t>⇒ Failures at lower supply necessitate </a:t>
            </a:r>
            <a:r>
              <a:rPr lang="en-US" sz="2200" u="sng" dirty="0" smtClean="0">
                <a:solidFill>
                  <a:srgbClr val="FF0000"/>
                </a:solidFill>
                <a:latin typeface="Cambria" panose="02040503050406030204" pitchFamily="18" charset="0"/>
              </a:rPr>
              <a:t>the requirement of some kind of assist technique</a:t>
            </a:r>
            <a:r>
              <a:rPr lang="en-US" sz="2200" dirty="0" smtClean="0">
                <a:solidFill>
                  <a:schemeClr val="tx2">
                    <a:lumMod val="50000"/>
                  </a:schemeClr>
                </a:solidFill>
                <a:latin typeface="Cambria" panose="02040503050406030204" pitchFamily="18" charset="0"/>
              </a:rPr>
              <a:t> to “help” SRAM cell in writing in to it.</a:t>
            </a:r>
            <a:endParaRPr lang="en-US" sz="2200" dirty="0">
              <a:solidFill>
                <a:schemeClr val="tx2">
                  <a:lumMod val="50000"/>
                </a:schemeClr>
              </a:solidFill>
              <a:latin typeface="Cambria" panose="02040503050406030204" pitchFamily="18" charset="0"/>
            </a:endParaRPr>
          </a:p>
        </p:txBody>
      </p:sp>
    </p:spTree>
    <p:extLst>
      <p:ext uri="{BB962C8B-B14F-4D97-AF65-F5344CB8AC3E}">
        <p14:creationId xmlns:p14="http://schemas.microsoft.com/office/powerpoint/2010/main" val="311198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1356" y="1396537"/>
            <a:ext cx="7625443" cy="4838007"/>
          </a:xfrm>
        </p:spPr>
        <p:txBody>
          <a:bodyPr>
            <a:normAutofit/>
          </a:bodyPr>
          <a:lstStyle/>
          <a:p>
            <a:pPr>
              <a:spcAft>
                <a:spcPts val="600"/>
              </a:spcAft>
            </a:pPr>
            <a:r>
              <a:rPr lang="en-US" dirty="0" smtClean="0">
                <a:latin typeface="Cambria" panose="02040503050406030204" pitchFamily="18" charset="0"/>
              </a:rPr>
              <a:t>SRAM overview</a:t>
            </a:r>
          </a:p>
          <a:p>
            <a:pPr lvl="1">
              <a:spcAft>
                <a:spcPts val="600"/>
              </a:spcAft>
            </a:pPr>
            <a:r>
              <a:rPr lang="en-US" dirty="0" smtClean="0">
                <a:latin typeface="Cambria" panose="02040503050406030204" pitchFamily="18" charset="0"/>
              </a:rPr>
              <a:t>Conventional SRAM cell</a:t>
            </a:r>
          </a:p>
          <a:p>
            <a:pPr lvl="1">
              <a:spcAft>
                <a:spcPts val="600"/>
              </a:spcAft>
            </a:pPr>
            <a:r>
              <a:rPr lang="en-US" dirty="0" smtClean="0">
                <a:latin typeface="Cambria" panose="02040503050406030204" pitchFamily="18" charset="0"/>
              </a:rPr>
              <a:t>Write Operation</a:t>
            </a:r>
          </a:p>
          <a:p>
            <a:pPr>
              <a:spcAft>
                <a:spcPts val="600"/>
              </a:spcAft>
            </a:pPr>
            <a:r>
              <a:rPr lang="en-US" dirty="0" smtClean="0">
                <a:latin typeface="Cambria" panose="02040503050406030204" pitchFamily="18" charset="0"/>
              </a:rPr>
              <a:t>Write Assist Techniques</a:t>
            </a:r>
          </a:p>
          <a:p>
            <a:pPr>
              <a:spcAft>
                <a:spcPts val="600"/>
              </a:spcAft>
            </a:pPr>
            <a:r>
              <a:rPr lang="en-US" dirty="0" smtClean="0">
                <a:latin typeface="Cambria" panose="02040503050406030204" pitchFamily="18" charset="0"/>
              </a:rPr>
              <a:t>Choice of Evaluation Metrics</a:t>
            </a:r>
          </a:p>
          <a:p>
            <a:pPr>
              <a:spcAft>
                <a:spcPts val="600"/>
              </a:spcAft>
            </a:pPr>
            <a:r>
              <a:rPr lang="en-US" dirty="0" smtClean="0">
                <a:latin typeface="Cambria" panose="02040503050406030204" pitchFamily="18" charset="0"/>
              </a:rPr>
              <a:t>Results </a:t>
            </a:r>
          </a:p>
          <a:p>
            <a:pPr>
              <a:spcAft>
                <a:spcPts val="600"/>
              </a:spcAft>
            </a:pPr>
            <a:r>
              <a:rPr lang="en-US" dirty="0" smtClean="0">
                <a:latin typeface="Cambria" panose="02040503050406030204" pitchFamily="18" charset="0"/>
              </a:rPr>
              <a:t>Conclusion</a:t>
            </a:r>
          </a:p>
        </p:txBody>
      </p:sp>
      <p:sp>
        <p:nvSpPr>
          <p:cNvPr id="4" name="Slide Number Placeholder 3"/>
          <p:cNvSpPr>
            <a:spLocks noGrp="1"/>
          </p:cNvSpPr>
          <p:nvPr>
            <p:ph type="sldNum" sz="quarter" idx="11"/>
          </p:nvPr>
        </p:nvSpPr>
        <p:spPr/>
        <p:txBody>
          <a:bodyPr/>
          <a:lstStyle/>
          <a:p>
            <a:fld id="{173F9154-291C-425A-A36F-60764B2CA33B}" type="slidenum">
              <a:rPr lang="en-US" smtClean="0"/>
              <a:pPr/>
              <a:t>6</a:t>
            </a:fld>
            <a:endParaRPr lang="en-US" dirty="0"/>
          </a:p>
        </p:txBody>
      </p:sp>
      <p:sp>
        <p:nvSpPr>
          <p:cNvPr id="6" name="Title 1"/>
          <p:cNvSpPr>
            <a:spLocks noGrp="1"/>
          </p:cNvSpPr>
          <p:nvPr>
            <p:ph type="title"/>
          </p:nvPr>
        </p:nvSpPr>
        <p:spPr>
          <a:xfrm>
            <a:off x="931024" y="40080"/>
            <a:ext cx="8212975" cy="992966"/>
          </a:xfrm>
        </p:spPr>
        <p:txBody>
          <a:bodyPr>
            <a:normAutofit/>
          </a:bodyPr>
          <a:lstStyle/>
          <a:p>
            <a:r>
              <a:rPr lang="en-US" sz="4000" dirty="0" smtClean="0">
                <a:latin typeface="Cambria" panose="02040503050406030204" pitchFamily="18" charset="0"/>
              </a:rPr>
              <a:t>Outline</a:t>
            </a:r>
            <a:endParaRPr lang="en-US" sz="4000" dirty="0">
              <a:latin typeface="Cambria" panose="02040503050406030204" pitchFamily="18" charset="0"/>
            </a:endParaRPr>
          </a:p>
        </p:txBody>
      </p:sp>
    </p:spTree>
    <p:extLst>
      <p:ext uri="{BB962C8B-B14F-4D97-AF65-F5344CB8AC3E}">
        <p14:creationId xmlns:p14="http://schemas.microsoft.com/office/powerpoint/2010/main" val="661056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376028"/>
            <a:ext cx="7520940" cy="1999034"/>
          </a:xfrm>
        </p:spPr>
        <p:txBody>
          <a:bodyPr>
            <a:noAutofit/>
          </a:bodyPr>
          <a:lstStyle/>
          <a:p>
            <a:pPr>
              <a:buFont typeface="Arial" panose="020B0604020202020204" pitchFamily="34" charset="0"/>
              <a:buChar char="•"/>
            </a:pPr>
            <a:r>
              <a:rPr lang="en-US" sz="2200" b="1" dirty="0" smtClean="0">
                <a:latin typeface="Cambria" panose="02040503050406030204" pitchFamily="18" charset="0"/>
              </a:rPr>
              <a:t>S</a:t>
            </a:r>
            <a:r>
              <a:rPr lang="en-US" sz="2200" dirty="0" smtClean="0">
                <a:latin typeface="Cambria" panose="02040503050406030204" pitchFamily="18" charset="0"/>
              </a:rPr>
              <a:t>tatic </a:t>
            </a:r>
            <a:r>
              <a:rPr lang="en-US" sz="2200" b="1" dirty="0">
                <a:latin typeface="Cambria" panose="02040503050406030204" pitchFamily="18" charset="0"/>
              </a:rPr>
              <a:t>R</a:t>
            </a:r>
            <a:r>
              <a:rPr lang="en-US" sz="2200" dirty="0">
                <a:latin typeface="Cambria" panose="02040503050406030204" pitchFamily="18" charset="0"/>
              </a:rPr>
              <a:t>andom </a:t>
            </a:r>
            <a:r>
              <a:rPr lang="en-US" sz="2200" b="1" dirty="0" smtClean="0">
                <a:latin typeface="Cambria" panose="02040503050406030204" pitchFamily="18" charset="0"/>
              </a:rPr>
              <a:t>A</a:t>
            </a:r>
            <a:r>
              <a:rPr lang="en-US" sz="2200" dirty="0" smtClean="0">
                <a:latin typeface="Cambria" panose="02040503050406030204" pitchFamily="18" charset="0"/>
              </a:rPr>
              <a:t>ccess </a:t>
            </a:r>
            <a:r>
              <a:rPr lang="en-US" sz="2200" b="1" dirty="0" smtClean="0">
                <a:latin typeface="Cambria" panose="02040503050406030204" pitchFamily="18" charset="0"/>
              </a:rPr>
              <a:t>M</a:t>
            </a:r>
            <a:r>
              <a:rPr lang="en-US" sz="2200" dirty="0" smtClean="0">
                <a:latin typeface="Cambria" panose="02040503050406030204" pitchFamily="18" charset="0"/>
              </a:rPr>
              <a:t>emory</a:t>
            </a:r>
          </a:p>
          <a:p>
            <a:pPr>
              <a:buFont typeface="Arial" panose="020B0604020202020204" pitchFamily="34" charset="0"/>
              <a:buChar char="•"/>
            </a:pPr>
            <a:r>
              <a:rPr lang="en-US" sz="2200" dirty="0" smtClean="0">
                <a:latin typeface="Cambria" panose="02040503050406030204" pitchFamily="18" charset="0"/>
              </a:rPr>
              <a:t>Data stored on cross-coupled inverters and being accessed  by pass transistors.</a:t>
            </a:r>
          </a:p>
          <a:p>
            <a:pPr>
              <a:buFont typeface="Arial" panose="020B0604020202020204" pitchFamily="34" charset="0"/>
              <a:buChar char="•"/>
            </a:pPr>
            <a:r>
              <a:rPr lang="en-US" sz="2200" dirty="0" smtClean="0">
                <a:latin typeface="Cambria" panose="02040503050406030204" pitchFamily="18" charset="0"/>
              </a:rPr>
              <a:t>Data storage is Static in nature, i.e. nodes are connected to VDD/GND through PMOS/NMOS as switch.</a:t>
            </a:r>
          </a:p>
        </p:txBody>
      </p:sp>
      <p:sp>
        <p:nvSpPr>
          <p:cNvPr id="4" name="Slide Number Placeholder 3"/>
          <p:cNvSpPr>
            <a:spLocks noGrp="1"/>
          </p:cNvSpPr>
          <p:nvPr>
            <p:ph type="sldNum" sz="quarter" idx="11"/>
          </p:nvPr>
        </p:nvSpPr>
        <p:spPr/>
        <p:txBody>
          <a:bodyPr/>
          <a:lstStyle/>
          <a:p>
            <a:fld id="{173F9154-291C-425A-A36F-60764B2CA33B}" type="slidenum">
              <a:rPr lang="en-US" smtClean="0"/>
              <a:pPr/>
              <a:t>7</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SRAM: Overview</a:t>
            </a:r>
            <a:endParaRPr lang="en-US" sz="4000" dirty="0">
              <a:latin typeface="Cambria" panose="02040503050406030204" pitchFamily="18"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2590997675"/>
              </p:ext>
            </p:extLst>
          </p:nvPr>
        </p:nvGraphicFramePr>
        <p:xfrm>
          <a:off x="1496364" y="3372619"/>
          <a:ext cx="7115179" cy="2554191"/>
        </p:xfrm>
        <a:graphic>
          <a:graphicData uri="http://schemas.openxmlformats.org/presentationml/2006/ole">
            <mc:AlternateContent xmlns:mc="http://schemas.openxmlformats.org/markup-compatibility/2006">
              <mc:Choice xmlns:v="urn:schemas-microsoft-com:vml" Requires="v">
                <p:oleObj spid="_x0000_s27105" name="Visio" r:id="rId5" imgW="1514368" imgH="590615" progId="Visio.Drawing.11">
                  <p:embed/>
                </p:oleObj>
              </mc:Choice>
              <mc:Fallback>
                <p:oleObj name="Visio" r:id="rId5" imgW="1514368" imgH="590615" progId="Visio.Drawing.11">
                  <p:embed/>
                  <p:pic>
                    <p:nvPicPr>
                      <p:cNvPr id="0" name=""/>
                      <p:cNvPicPr>
                        <a:picLocks noChangeAspect="1" noChangeArrowheads="1"/>
                      </p:cNvPicPr>
                      <p:nvPr/>
                    </p:nvPicPr>
                    <p:blipFill>
                      <a:blip r:embed="rId6"/>
                      <a:srcRect/>
                      <a:stretch>
                        <a:fillRect/>
                      </a:stretch>
                    </p:blipFill>
                    <p:spPr bwMode="auto">
                      <a:xfrm>
                        <a:off x="1496364" y="3372619"/>
                        <a:ext cx="7115179" cy="2554191"/>
                      </a:xfrm>
                      <a:prstGeom prst="rect">
                        <a:avLst/>
                      </a:prstGeom>
                      <a:noFill/>
                      <a:ln>
                        <a:noFill/>
                      </a:ln>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52339308"/>
              </p:ext>
            </p:extLst>
          </p:nvPr>
        </p:nvGraphicFramePr>
        <p:xfrm>
          <a:off x="1509401" y="3375062"/>
          <a:ext cx="7096750" cy="2554191"/>
        </p:xfrm>
        <a:graphic>
          <a:graphicData uri="http://schemas.openxmlformats.org/presentationml/2006/ole">
            <mc:AlternateContent xmlns:mc="http://schemas.openxmlformats.org/markup-compatibility/2006">
              <mc:Choice xmlns:v="urn:schemas-microsoft-com:vml" Requires="v">
                <p:oleObj spid="_x0000_s27106" name="Visio" r:id="rId8" imgW="1514368" imgH="590615" progId="Visio.Drawing.11">
                  <p:embed/>
                </p:oleObj>
              </mc:Choice>
              <mc:Fallback>
                <p:oleObj name="Visio" r:id="rId8" imgW="1514368" imgH="590615" progId="Visio.Drawing.11">
                  <p:embed/>
                  <p:pic>
                    <p:nvPicPr>
                      <p:cNvPr id="0" name=""/>
                      <p:cNvPicPr>
                        <a:picLocks noChangeAspect="1" noChangeArrowheads="1"/>
                      </p:cNvPicPr>
                      <p:nvPr/>
                    </p:nvPicPr>
                    <p:blipFill>
                      <a:blip r:embed="rId9"/>
                      <a:srcRect/>
                      <a:stretch>
                        <a:fillRect/>
                      </a:stretch>
                    </p:blipFill>
                    <p:spPr bwMode="auto">
                      <a:xfrm>
                        <a:off x="1509401" y="3375062"/>
                        <a:ext cx="7096750" cy="2554191"/>
                      </a:xfrm>
                      <a:prstGeom prst="rect">
                        <a:avLst/>
                      </a:prstGeom>
                      <a:noFill/>
                      <a:ln>
                        <a:noFill/>
                      </a:ln>
                    </p:spPr>
                  </p:pic>
                </p:oleObj>
              </mc:Fallback>
            </mc:AlternateContent>
          </a:graphicData>
        </a:graphic>
      </p:graphicFrame>
      <p:grpSp>
        <p:nvGrpSpPr>
          <p:cNvPr id="85" name="Group 84"/>
          <p:cNvGrpSpPr/>
          <p:nvPr/>
        </p:nvGrpSpPr>
        <p:grpSpPr>
          <a:xfrm>
            <a:off x="4846140" y="1376028"/>
            <a:ext cx="2810211" cy="2566346"/>
            <a:chOff x="3874590" y="1334142"/>
            <a:chExt cx="2810211" cy="2566346"/>
          </a:xfrm>
        </p:grpSpPr>
        <p:graphicFrame>
          <p:nvGraphicFramePr>
            <p:cNvPr id="47" name="Object 46"/>
            <p:cNvGraphicFramePr>
              <a:graphicFrameLocks noChangeAspect="1"/>
            </p:cNvGraphicFramePr>
            <p:nvPr>
              <p:extLst>
                <p:ext uri="{D42A27DB-BD31-4B8C-83A1-F6EECF244321}">
                  <p14:modId xmlns:p14="http://schemas.microsoft.com/office/powerpoint/2010/main" val="3543639789"/>
                </p:ext>
              </p:extLst>
            </p:nvPr>
          </p:nvGraphicFramePr>
          <p:xfrm>
            <a:off x="4675643" y="1556637"/>
            <a:ext cx="2009158" cy="1843451"/>
          </p:xfrm>
          <a:graphic>
            <a:graphicData uri="http://schemas.openxmlformats.org/presentationml/2006/ole">
              <mc:AlternateContent xmlns:mc="http://schemas.openxmlformats.org/markup-compatibility/2006">
                <mc:Choice xmlns:v="urn:schemas-microsoft-com:vml" Requires="v">
                  <p:oleObj spid="_x0000_s27107" name="Visio" r:id="rId11" imgW="1104868" imgH="904817" progId="Visio.Drawing.11">
                    <p:embed/>
                  </p:oleObj>
                </mc:Choice>
                <mc:Fallback>
                  <p:oleObj name="Visio" r:id="rId11" imgW="1104868" imgH="904817" progId="Visio.Drawing.11">
                    <p:embed/>
                    <p:pic>
                      <p:nvPicPr>
                        <p:cNvPr id="0" name=""/>
                        <p:cNvPicPr>
                          <a:picLocks noChangeAspect="1" noChangeArrowheads="1"/>
                        </p:cNvPicPr>
                        <p:nvPr/>
                      </p:nvPicPr>
                      <p:blipFill>
                        <a:blip r:embed="rId12"/>
                        <a:srcRect/>
                        <a:stretch>
                          <a:fillRect/>
                        </a:stretch>
                      </p:blipFill>
                      <p:spPr bwMode="auto">
                        <a:xfrm>
                          <a:off x="4675643" y="1556637"/>
                          <a:ext cx="2009158" cy="1843451"/>
                        </a:xfrm>
                        <a:prstGeom prst="rect">
                          <a:avLst/>
                        </a:prstGeom>
                        <a:noFill/>
                      </p:spPr>
                    </p:pic>
                  </p:oleObj>
                </mc:Fallback>
              </mc:AlternateContent>
            </a:graphicData>
          </a:graphic>
        </p:graphicFrame>
        <p:cxnSp>
          <p:nvCxnSpPr>
            <p:cNvPr id="49" name="Straight Connector 48"/>
            <p:cNvCxnSpPr/>
            <p:nvPr/>
          </p:nvCxnSpPr>
          <p:spPr>
            <a:xfrm flipV="1">
              <a:off x="3874590" y="1621582"/>
              <a:ext cx="1450614" cy="2042446"/>
            </a:xfrm>
            <a:prstGeom prst="line">
              <a:avLst/>
            </a:prstGeom>
            <a:ln w="22225">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endCxn id="74" idx="4"/>
            </p:cNvCxnSpPr>
            <p:nvPr/>
          </p:nvCxnSpPr>
          <p:spPr>
            <a:xfrm flipV="1">
              <a:off x="4328158" y="3492031"/>
              <a:ext cx="1435720" cy="408457"/>
            </a:xfrm>
            <a:prstGeom prst="line">
              <a:avLst/>
            </a:prstGeom>
            <a:ln w="22225">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5143499" y="1334142"/>
              <a:ext cx="1240757" cy="2157889"/>
            </a:xfrm>
            <a:prstGeom prst="ellipse">
              <a:avLst/>
            </a:prstGeom>
            <a:noFill/>
            <a:ln w="28575">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9943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422013"/>
            <a:ext cx="7772400" cy="481519"/>
          </a:xfrm>
        </p:spPr>
        <p:txBody>
          <a:bodyPr>
            <a:normAutofit/>
          </a:bodyPr>
          <a:lstStyle/>
          <a:p>
            <a:r>
              <a:rPr lang="en-US" sz="2400" dirty="0" smtClean="0">
                <a:latin typeface="Cambria" panose="02040503050406030204" pitchFamily="18" charset="0"/>
              </a:rPr>
              <a:t>Conventional 6 Transistors Cell</a:t>
            </a:r>
          </a:p>
        </p:txBody>
      </p:sp>
      <p:sp>
        <p:nvSpPr>
          <p:cNvPr id="4" name="Slide Number Placeholder 3"/>
          <p:cNvSpPr>
            <a:spLocks noGrp="1"/>
          </p:cNvSpPr>
          <p:nvPr>
            <p:ph type="sldNum" sz="quarter" idx="11"/>
          </p:nvPr>
        </p:nvSpPr>
        <p:spPr/>
        <p:txBody>
          <a:bodyPr/>
          <a:lstStyle/>
          <a:p>
            <a:fld id="{173F9154-291C-425A-A36F-60764B2CA33B}" type="slidenum">
              <a:rPr lang="en-US" smtClean="0"/>
              <a:pPr/>
              <a:t>8</a:t>
            </a:fld>
            <a:endParaRPr lang="en-US"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0" name="Object 9"/>
          <p:cNvGraphicFramePr>
            <a:graphicFrameLocks noChangeAspect="1"/>
          </p:cNvGraphicFramePr>
          <p:nvPr>
            <p:extLst/>
          </p:nvPr>
        </p:nvGraphicFramePr>
        <p:xfrm>
          <a:off x="1054100" y="2233537"/>
          <a:ext cx="7478713" cy="3278189"/>
        </p:xfrm>
        <a:graphic>
          <a:graphicData uri="http://schemas.openxmlformats.org/presentationml/2006/ole">
            <mc:AlternateContent xmlns:mc="http://schemas.openxmlformats.org/markup-compatibility/2006">
              <mc:Choice xmlns:v="urn:schemas-microsoft-com:vml" Requires="v">
                <p:oleObj spid="_x0000_s24928" name="Visio" r:id="rId5" imgW="2400314" imgH="895370" progId="Visio.Drawing.11">
                  <p:embed/>
                </p:oleObj>
              </mc:Choice>
              <mc:Fallback>
                <p:oleObj name="Visio" r:id="rId5" imgW="2400314" imgH="895370" progId="Visio.Drawing.11">
                  <p:embed/>
                  <p:pic>
                    <p:nvPicPr>
                      <p:cNvPr id="0" name=""/>
                      <p:cNvPicPr>
                        <a:picLocks noChangeAspect="1" noChangeArrowheads="1"/>
                      </p:cNvPicPr>
                      <p:nvPr/>
                    </p:nvPicPr>
                    <p:blipFill>
                      <a:blip r:embed="rId6"/>
                      <a:srcRect/>
                      <a:stretch>
                        <a:fillRect/>
                      </a:stretch>
                    </p:blipFill>
                    <p:spPr bwMode="auto">
                      <a:xfrm>
                        <a:off x="1054100" y="2233537"/>
                        <a:ext cx="7478713" cy="3278189"/>
                      </a:xfrm>
                      <a:prstGeom prst="rect">
                        <a:avLst/>
                      </a:prstGeom>
                      <a:noFill/>
                      <a:ln>
                        <a:noFill/>
                      </a:ln>
                      <a:extLst/>
                    </p:spPr>
                  </p:pic>
                </p:oleObj>
              </mc:Fallback>
            </mc:AlternateContent>
          </a:graphicData>
        </a:graphic>
      </p:graphicFrame>
      <p:sp>
        <p:nvSpPr>
          <p:cNvPr id="16" name="Title 1"/>
          <p:cNvSpPr>
            <a:spLocks noGrp="1"/>
          </p:cNvSpPr>
          <p:nvPr>
            <p:ph type="title"/>
          </p:nvPr>
        </p:nvSpPr>
        <p:spPr>
          <a:xfrm>
            <a:off x="914400" y="99042"/>
            <a:ext cx="8229600" cy="992966"/>
          </a:xfrm>
        </p:spPr>
        <p:txBody>
          <a:bodyPr>
            <a:normAutofit/>
          </a:bodyPr>
          <a:lstStyle/>
          <a:p>
            <a:r>
              <a:rPr lang="en-US" sz="4000" dirty="0" smtClean="0">
                <a:latin typeface="Cambria" panose="02040503050406030204" pitchFamily="18" charset="0"/>
              </a:rPr>
              <a:t>SRAM: Overview</a:t>
            </a:r>
            <a:endParaRPr lang="en-US" sz="4000" dirty="0">
              <a:latin typeface="Cambria" panose="02040503050406030204" pitchFamily="18" charset="0"/>
            </a:endParaRPr>
          </a:p>
        </p:txBody>
      </p:sp>
    </p:spTree>
    <p:extLst>
      <p:ext uri="{BB962C8B-B14F-4D97-AF65-F5344CB8AC3E}">
        <p14:creationId xmlns:p14="http://schemas.microsoft.com/office/powerpoint/2010/main" val="2555415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p:cNvGraphicFramePr>
            <a:graphicFrameLocks noChangeAspect="1"/>
          </p:cNvGraphicFramePr>
          <p:nvPr>
            <p:extLst>
              <p:ext uri="{D42A27DB-BD31-4B8C-83A1-F6EECF244321}">
                <p14:modId xmlns:p14="http://schemas.microsoft.com/office/powerpoint/2010/main" val="1003372866"/>
              </p:ext>
            </p:extLst>
          </p:nvPr>
        </p:nvGraphicFramePr>
        <p:xfrm>
          <a:off x="1054100" y="2249931"/>
          <a:ext cx="7478713" cy="3278189"/>
        </p:xfrm>
        <a:graphic>
          <a:graphicData uri="http://schemas.openxmlformats.org/presentationml/2006/ole">
            <mc:AlternateContent xmlns:mc="http://schemas.openxmlformats.org/markup-compatibility/2006">
              <mc:Choice xmlns:v="urn:schemas-microsoft-com:vml" Requires="v">
                <p:oleObj spid="_x0000_s29244" name="Visio" r:id="rId5" imgW="2400314" imgH="895370" progId="Visio.Drawing.11">
                  <p:embed/>
                </p:oleObj>
              </mc:Choice>
              <mc:Fallback>
                <p:oleObj name="Visio" r:id="rId5" imgW="2400314" imgH="895370" progId="Visio.Drawing.11">
                  <p:embed/>
                  <p:pic>
                    <p:nvPicPr>
                      <p:cNvPr id="0" name=""/>
                      <p:cNvPicPr>
                        <a:picLocks noChangeAspect="1" noChangeArrowheads="1"/>
                      </p:cNvPicPr>
                      <p:nvPr/>
                    </p:nvPicPr>
                    <p:blipFill>
                      <a:blip r:embed="rId6"/>
                      <a:srcRect/>
                      <a:stretch>
                        <a:fillRect/>
                      </a:stretch>
                    </p:blipFill>
                    <p:spPr bwMode="auto">
                      <a:xfrm>
                        <a:off x="1054100" y="2249931"/>
                        <a:ext cx="7478713" cy="3278189"/>
                      </a:xfrm>
                      <a:prstGeom prst="rect">
                        <a:avLst/>
                      </a:prstGeom>
                      <a:noFill/>
                      <a:ln>
                        <a:noFill/>
                      </a:ln>
                      <a:extLst/>
                    </p:spPr>
                  </p:pic>
                </p:oleObj>
              </mc:Fallback>
            </mc:AlternateContent>
          </a:graphicData>
        </a:graphic>
      </p:graphicFrame>
      <p:sp>
        <p:nvSpPr>
          <p:cNvPr id="2" name="Title 1"/>
          <p:cNvSpPr>
            <a:spLocks noGrp="1"/>
          </p:cNvSpPr>
          <p:nvPr>
            <p:ph type="title"/>
          </p:nvPr>
        </p:nvSpPr>
        <p:spPr>
          <a:xfrm>
            <a:off x="899410" y="228600"/>
            <a:ext cx="7558790" cy="1143000"/>
          </a:xfrm>
        </p:spPr>
        <p:txBody>
          <a:bodyPr>
            <a:normAutofit/>
          </a:bodyPr>
          <a:lstStyle/>
          <a:p>
            <a:r>
              <a:rPr lang="en-US" dirty="0" smtClean="0">
                <a:latin typeface="Cambria" panose="02040503050406030204" pitchFamily="18" charset="0"/>
              </a:rPr>
              <a:t>SRAM Cell- Write Operation</a:t>
            </a:r>
            <a:endParaRPr lang="en-US" dirty="0">
              <a:latin typeface="Cambria" panose="02040503050406030204" pitchFamily="18" charset="0"/>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cxnSp>
        <p:nvCxnSpPr>
          <p:cNvPr id="21" name="Curved Connector 20"/>
          <p:cNvCxnSpPr/>
          <p:nvPr/>
        </p:nvCxnSpPr>
        <p:spPr>
          <a:xfrm rot="10800000" flipV="1">
            <a:off x="2068644" y="4152276"/>
            <a:ext cx="1004341" cy="794477"/>
          </a:xfrm>
          <a:prstGeom prst="curvedConnector3">
            <a:avLst>
              <a:gd name="adj1" fmla="val 99254"/>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76755" y="1540065"/>
            <a:ext cx="7404100" cy="461665"/>
          </a:xfrm>
          <a:prstGeom prst="rect">
            <a:avLst/>
          </a:prstGeom>
          <a:noFill/>
        </p:spPr>
        <p:txBody>
          <a:bodyPr wrap="square" rtlCol="0">
            <a:spAutoFit/>
          </a:bodyPr>
          <a:lstStyle/>
          <a:p>
            <a:r>
              <a:rPr lang="en-US" sz="2400" dirty="0" smtClean="0">
                <a:solidFill>
                  <a:schemeClr val="tx2">
                    <a:lumMod val="50000"/>
                  </a:schemeClr>
                </a:solidFill>
                <a:latin typeface="Cambria" panose="02040503050406030204" pitchFamily="18" charset="0"/>
              </a:rPr>
              <a:t>Performing write-0 operation to the cell holding ‘1’</a:t>
            </a:r>
            <a:endParaRPr lang="en-US" sz="2400" dirty="0">
              <a:solidFill>
                <a:schemeClr val="tx2">
                  <a:lumMod val="50000"/>
                </a:schemeClr>
              </a:solidFill>
              <a:latin typeface="Cambria" panose="02040503050406030204" pitchFamily="18" charset="0"/>
            </a:endParaRPr>
          </a:p>
        </p:txBody>
      </p:sp>
      <p:grpSp>
        <p:nvGrpSpPr>
          <p:cNvPr id="3" name="Group 2"/>
          <p:cNvGrpSpPr/>
          <p:nvPr/>
        </p:nvGrpSpPr>
        <p:grpSpPr>
          <a:xfrm>
            <a:off x="1933730" y="2278507"/>
            <a:ext cx="1124262" cy="359761"/>
            <a:chOff x="1933730" y="2278507"/>
            <a:chExt cx="1124262" cy="359761"/>
          </a:xfrm>
        </p:grpSpPr>
        <p:cxnSp>
          <p:nvCxnSpPr>
            <p:cNvPr id="38" name="Straight Connector 37"/>
            <p:cNvCxnSpPr/>
            <p:nvPr/>
          </p:nvCxnSpPr>
          <p:spPr>
            <a:xfrm>
              <a:off x="1933730" y="2638268"/>
              <a:ext cx="284813"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218543" y="227850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715717" y="227850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715716" y="2638268"/>
              <a:ext cx="342276"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218543" y="2278507"/>
              <a:ext cx="502171"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6643141" y="2308487"/>
            <a:ext cx="1124262" cy="359761"/>
            <a:chOff x="6643141" y="2308487"/>
            <a:chExt cx="1124262" cy="359761"/>
          </a:xfrm>
        </p:grpSpPr>
        <p:cxnSp>
          <p:nvCxnSpPr>
            <p:cNvPr id="65" name="Straight Connector 64"/>
            <p:cNvCxnSpPr/>
            <p:nvPr/>
          </p:nvCxnSpPr>
          <p:spPr>
            <a:xfrm>
              <a:off x="6643141" y="2668248"/>
              <a:ext cx="284813"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927954" y="230848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425128" y="2308487"/>
              <a:ext cx="0" cy="35976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425127" y="2668248"/>
              <a:ext cx="342276"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927954" y="2308487"/>
              <a:ext cx="502171" cy="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1054100" y="5622398"/>
            <a:ext cx="7611514" cy="369332"/>
          </a:xfrm>
          <a:prstGeom prst="rect">
            <a:avLst/>
          </a:prstGeom>
          <a:noFill/>
        </p:spPr>
        <p:txBody>
          <a:bodyPr wrap="square" rtlCol="0">
            <a:spAutoFit/>
          </a:bodyPr>
          <a:lstStyle/>
          <a:p>
            <a:pPr algn="ctr"/>
            <a:r>
              <a:rPr lang="en-US" b="1" dirty="0" smtClean="0">
                <a:solidFill>
                  <a:schemeClr val="tx2">
                    <a:lumMod val="50000"/>
                  </a:schemeClr>
                </a:solidFill>
                <a:latin typeface="Cambria" panose="02040503050406030204" pitchFamily="18" charset="0"/>
              </a:rPr>
              <a:t>Write 0 Operation for a 6T cell holding ‘1’</a:t>
            </a:r>
            <a:endParaRPr lang="en-US" b="1" dirty="0">
              <a:solidFill>
                <a:schemeClr val="tx2">
                  <a:lumMod val="50000"/>
                </a:schemeClr>
              </a:solidFill>
              <a:latin typeface="Cambria" panose="02040503050406030204" pitchFamily="18" charset="0"/>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703419596"/>
              </p:ext>
            </p:extLst>
          </p:nvPr>
        </p:nvGraphicFramePr>
        <p:xfrm>
          <a:off x="1054100" y="2249930"/>
          <a:ext cx="7478713" cy="3278189"/>
        </p:xfrm>
        <a:graphic>
          <a:graphicData uri="http://schemas.openxmlformats.org/presentationml/2006/ole">
            <mc:AlternateContent xmlns:mc="http://schemas.openxmlformats.org/markup-compatibility/2006">
              <mc:Choice xmlns:v="urn:schemas-microsoft-com:vml" Requires="v">
                <p:oleObj spid="_x0000_s29245" name="Visio" r:id="rId8" imgW="2400314" imgH="895370" progId="Visio.Drawing.11">
                  <p:embed/>
                </p:oleObj>
              </mc:Choice>
              <mc:Fallback>
                <p:oleObj name="Visio" r:id="rId8" imgW="2400314" imgH="895370" progId="Visio.Drawing.11">
                  <p:embed/>
                  <p:pic>
                    <p:nvPicPr>
                      <p:cNvPr id="0" name=""/>
                      <p:cNvPicPr>
                        <a:picLocks noChangeAspect="1" noChangeArrowheads="1"/>
                      </p:cNvPicPr>
                      <p:nvPr/>
                    </p:nvPicPr>
                    <p:blipFill>
                      <a:blip r:embed="rId9"/>
                      <a:srcRect/>
                      <a:stretch>
                        <a:fillRect/>
                      </a:stretch>
                    </p:blipFill>
                    <p:spPr bwMode="auto">
                      <a:xfrm>
                        <a:off x="1054100" y="2249930"/>
                        <a:ext cx="7478713" cy="3278189"/>
                      </a:xfrm>
                      <a:prstGeom prst="rect">
                        <a:avLst/>
                      </a:prstGeom>
                      <a:noFill/>
                      <a:ln>
                        <a:noFill/>
                      </a:ln>
                      <a:extLst/>
                    </p:spPr>
                  </p:pic>
                </p:oleObj>
              </mc:Fallback>
            </mc:AlternateContent>
          </a:graphicData>
        </a:graphic>
      </p:graphicFrame>
      <p:sp>
        <p:nvSpPr>
          <p:cNvPr id="10" name="Slide Number Placeholder 9"/>
          <p:cNvSpPr>
            <a:spLocks noGrp="1"/>
          </p:cNvSpPr>
          <p:nvPr>
            <p:ph type="sldNum" sz="quarter" idx="11"/>
          </p:nvPr>
        </p:nvSpPr>
        <p:spPr/>
        <p:txBody>
          <a:bodyPr/>
          <a:lstStyle/>
          <a:p>
            <a:fld id="{173F9154-291C-425A-A36F-60764B2CA33B}" type="slidenum">
              <a:rPr lang="en-US" smtClean="0"/>
              <a:pPr/>
              <a:t>9</a:t>
            </a:fld>
            <a:endParaRPr lang="en-US" dirty="0"/>
          </a:p>
        </p:txBody>
      </p:sp>
    </p:spTree>
    <p:extLst>
      <p:ext uri="{BB962C8B-B14F-4D97-AF65-F5344CB8AC3E}">
        <p14:creationId xmlns:p14="http://schemas.microsoft.com/office/powerpoint/2010/main" val="136744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23387</TotalTime>
  <Words>1009</Words>
  <Application>Microsoft Office PowerPoint</Application>
  <PresentationFormat>On-screen Show (4:3)</PresentationFormat>
  <Paragraphs>175</Paragraphs>
  <Slides>20</Slides>
  <Notes>18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Thermal</vt:lpstr>
      <vt:lpstr>Visio</vt:lpstr>
      <vt:lpstr>  Low-Power BIST (Built-In Self Test) Overview   10/31/2014 </vt:lpstr>
      <vt:lpstr>Motivation</vt:lpstr>
      <vt:lpstr>Motivation</vt:lpstr>
      <vt:lpstr>Motivation</vt:lpstr>
      <vt:lpstr>Motivation</vt:lpstr>
      <vt:lpstr>Outline</vt:lpstr>
      <vt:lpstr>SRAM: Overview</vt:lpstr>
      <vt:lpstr>SRAM: Overview</vt:lpstr>
      <vt:lpstr>SRAM Cell- Write Operation</vt:lpstr>
      <vt:lpstr>PowerPoint Presentation</vt:lpstr>
      <vt:lpstr>Write Assist Techniques</vt:lpstr>
      <vt:lpstr>Choice of Assist Evaluation Metrics</vt:lpstr>
      <vt:lpstr>Choice of Assist Evaluation Metrics</vt:lpstr>
      <vt:lpstr>Results: Test Setup</vt:lpstr>
      <vt:lpstr>Results: Write Margin</vt:lpstr>
      <vt:lpstr>PowerPoint Presentation</vt:lpstr>
      <vt:lpstr>PowerPoint Presentation</vt:lpstr>
      <vt:lpstr>Thank You! </vt:lpstr>
      <vt:lpstr>Backup</vt:lpstr>
      <vt:lpstr>Backup</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yas5b</dc:creator>
  <cp:lastModifiedBy>hnp9uh</cp:lastModifiedBy>
  <cp:revision>592</cp:revision>
  <cp:lastPrinted>2011-09-12T21:41:37Z</cp:lastPrinted>
  <dcterms:created xsi:type="dcterms:W3CDTF">2011-09-07T13:46:59Z</dcterms:created>
  <dcterms:modified xsi:type="dcterms:W3CDTF">2015-01-05T15:13:52Z</dcterms:modified>
</cp:coreProperties>
</file>